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1"/>
  </p:sldMasterIdLst>
  <p:notesMasterIdLst>
    <p:notesMasterId r:id="rId27"/>
  </p:notesMasterIdLst>
  <p:sldIdLst>
    <p:sldId id="256" r:id="rId2"/>
    <p:sldId id="264" r:id="rId3"/>
    <p:sldId id="281" r:id="rId4"/>
    <p:sldId id="266" r:id="rId5"/>
    <p:sldId id="269" r:id="rId6"/>
    <p:sldId id="257" r:id="rId7"/>
    <p:sldId id="272" r:id="rId8"/>
    <p:sldId id="258" r:id="rId9"/>
    <p:sldId id="259" r:id="rId10"/>
    <p:sldId id="273" r:id="rId11"/>
    <p:sldId id="260" r:id="rId12"/>
    <p:sldId id="261" r:id="rId13"/>
    <p:sldId id="262" r:id="rId14"/>
    <p:sldId id="267" r:id="rId15"/>
    <p:sldId id="268" r:id="rId16"/>
    <p:sldId id="275" r:id="rId17"/>
    <p:sldId id="271" r:id="rId18"/>
    <p:sldId id="276" r:id="rId19"/>
    <p:sldId id="274" r:id="rId20"/>
    <p:sldId id="277" r:id="rId21"/>
    <p:sldId id="278" r:id="rId22"/>
    <p:sldId id="279" r:id="rId23"/>
    <p:sldId id="265" r:id="rId24"/>
    <p:sldId id="280" r:id="rId25"/>
    <p:sldId id="28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68"/>
    <p:restoredTop sz="69523"/>
  </p:normalViewPr>
  <p:slideViewPr>
    <p:cSldViewPr snapToGrid="0" snapToObjects="1">
      <p:cViewPr varScale="1">
        <p:scale>
          <a:sx n="78" d="100"/>
          <a:sy n="78" d="100"/>
        </p:scale>
        <p:origin x="24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tiff>
</file>

<file path=ppt/media/image2.tiff>
</file>

<file path=ppt/media/image3.tiff>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020320-9901-6445-B95D-9E227AFC2461}" type="datetimeFigureOut">
              <a:rPr lang="en-US" smtClean="0"/>
              <a:t>3/21/18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B09416-1BBC-BF4A-B1B8-14E1ED370DA6}" type="slidenum">
              <a:rPr lang="en-US" smtClean="0"/>
              <a:t>‹#›</a:t>
            </a:fld>
            <a:endParaRPr lang="en-US"/>
          </a:p>
        </p:txBody>
      </p:sp>
    </p:spTree>
    <p:extLst>
      <p:ext uri="{BB962C8B-B14F-4D97-AF65-F5344CB8AC3E}">
        <p14:creationId xmlns:p14="http://schemas.microsoft.com/office/powerpoint/2010/main" val="8107320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I7 processor </a:t>
            </a:r>
            <a:r>
              <a:rPr lang="en-US" dirty="0" err="1" smtClean="0"/>
              <a:t>vlsi</a:t>
            </a:r>
            <a:r>
              <a:rPr lang="en-US" dirty="0" smtClean="0"/>
              <a:t> design</a:t>
            </a:r>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4</a:t>
            </a:fld>
            <a:endParaRPr lang="en-US"/>
          </a:p>
        </p:txBody>
      </p:sp>
    </p:spTree>
    <p:extLst>
      <p:ext uri="{BB962C8B-B14F-4D97-AF65-F5344CB8AC3E}">
        <p14:creationId xmlns:p14="http://schemas.microsoft.com/office/powerpoint/2010/main" val="11685490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15</a:t>
            </a:fld>
            <a:endParaRPr lang="en-US"/>
          </a:p>
        </p:txBody>
      </p:sp>
    </p:spTree>
    <p:extLst>
      <p:ext uri="{BB962C8B-B14F-4D97-AF65-F5344CB8AC3E}">
        <p14:creationId xmlns:p14="http://schemas.microsoft.com/office/powerpoint/2010/main" val="157692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Constant folding</a:t>
            </a:r>
            <a:r>
              <a:rPr lang="en-US" baseline="0" dirty="0" smtClean="0"/>
              <a:t> also understands identities so things lix 0 * x will always be zero regardless of ”x” value so the compiler never even has to fetch x.</a:t>
            </a:r>
          </a:p>
        </p:txBody>
      </p:sp>
      <p:sp>
        <p:nvSpPr>
          <p:cNvPr id="4" name="Slide Number Placeholder 3"/>
          <p:cNvSpPr>
            <a:spLocks noGrp="1"/>
          </p:cNvSpPr>
          <p:nvPr>
            <p:ph type="sldNum" sz="quarter" idx="10"/>
          </p:nvPr>
        </p:nvSpPr>
        <p:spPr/>
        <p:txBody>
          <a:bodyPr/>
          <a:lstStyle/>
          <a:p>
            <a:fld id="{13B09416-1BBC-BF4A-B1B8-14E1ED370DA6}" type="slidenum">
              <a:rPr lang="en-US" smtClean="0"/>
              <a:t>17</a:t>
            </a:fld>
            <a:endParaRPr lang="en-US"/>
          </a:p>
        </p:txBody>
      </p:sp>
    </p:spTree>
    <p:extLst>
      <p:ext uri="{BB962C8B-B14F-4D97-AF65-F5344CB8AC3E}">
        <p14:creationId xmlns:p14="http://schemas.microsoft.com/office/powerpoint/2010/main" val="1539677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Solution:</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x = y + z;</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temp = x * x;</a:t>
            </a:r>
          </a:p>
          <a:p>
            <a:pPr marL="0" indent="0">
              <a:buNone/>
            </a:pPr>
            <a:r>
              <a:rPr lang="en-US" dirty="0" smtClean="0"/>
              <a:t>for (</a:t>
            </a:r>
            <a:r>
              <a:rPr lang="en-US" dirty="0" err="1" smtClean="0"/>
              <a:t>int</a:t>
            </a:r>
            <a:r>
              <a:rPr lang="en-US" dirty="0" smtClean="0"/>
              <a:t> </a:t>
            </a:r>
            <a:r>
              <a:rPr lang="en-US" dirty="0" err="1" smtClean="0"/>
              <a:t>i</a:t>
            </a:r>
            <a:r>
              <a:rPr lang="en-US" dirty="0" smtClean="0"/>
              <a:t> = 0; </a:t>
            </a:r>
            <a:r>
              <a:rPr lang="en-US" dirty="0" err="1" smtClean="0"/>
              <a:t>i</a:t>
            </a:r>
            <a:r>
              <a:rPr lang="en-US" dirty="0" smtClean="0"/>
              <a:t> &lt; n; </a:t>
            </a:r>
            <a:r>
              <a:rPr lang="en-US" dirty="0" err="1" smtClean="0"/>
              <a:t>i</a:t>
            </a:r>
            <a:r>
              <a:rPr lang="en-US" dirty="0" smtClean="0"/>
              <a:t>++) {</a:t>
            </a:r>
          </a:p>
          <a:p>
            <a:pPr marL="0" indent="0">
              <a:buNone/>
            </a:pPr>
            <a:r>
              <a:rPr lang="en-US" dirty="0" smtClean="0"/>
              <a:t>	a[</a:t>
            </a:r>
            <a:r>
              <a:rPr lang="en-US" dirty="0" err="1" smtClean="0"/>
              <a:t>i</a:t>
            </a:r>
            <a:r>
              <a:rPr lang="en-US" dirty="0" smtClean="0"/>
              <a:t>] = 6 * </a:t>
            </a:r>
            <a:r>
              <a:rPr lang="en-US" dirty="0" err="1" smtClean="0"/>
              <a:t>i</a:t>
            </a:r>
            <a:r>
              <a:rPr lang="en-US" dirty="0" smtClean="0"/>
              <a:t> + temp;</a:t>
            </a:r>
          </a:p>
          <a:p>
            <a:pPr marL="0" indent="0">
              <a:buNone/>
            </a:pPr>
            <a:r>
              <a:rPr lang="en-US" dirty="0" smtClean="0"/>
              <a:t>}</a:t>
            </a:r>
          </a:p>
          <a:p>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18</a:t>
            </a:fld>
            <a:endParaRPr lang="en-US"/>
          </a:p>
        </p:txBody>
      </p:sp>
    </p:spTree>
    <p:extLst>
      <p:ext uri="{BB962C8B-B14F-4D97-AF65-F5344CB8AC3E}">
        <p14:creationId xmlns:p14="http://schemas.microsoft.com/office/powerpoint/2010/main" val="4888980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90% of the time is spent in 10%</a:t>
            </a:r>
            <a:r>
              <a:rPr lang="en-US" baseline="0" dirty="0" smtClean="0"/>
              <a:t> of the code</a:t>
            </a:r>
          </a:p>
          <a:p>
            <a:r>
              <a:rPr lang="en-US" baseline="0" dirty="0" smtClean="0"/>
              <a:t>- Important to note that this is one of those that compilers tend to want to know the underlying architecture for because if unrolling too much you may run out of registers which would cause more memory access and slower performance.</a:t>
            </a:r>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19</a:t>
            </a:fld>
            <a:endParaRPr lang="en-US"/>
          </a:p>
        </p:txBody>
      </p:sp>
    </p:spTree>
    <p:extLst>
      <p:ext uri="{BB962C8B-B14F-4D97-AF65-F5344CB8AC3E}">
        <p14:creationId xmlns:p14="http://schemas.microsoft.com/office/powerpoint/2010/main" val="2132964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baseline="0" dirty="0" smtClean="0"/>
              <a:t> Sometimes its useful from a dev point of view:</a:t>
            </a:r>
          </a:p>
          <a:p>
            <a:r>
              <a:rPr lang="en-US" baseline="0" dirty="0" smtClean="0"/>
              <a:t>Example</a:t>
            </a:r>
          </a:p>
          <a:p>
            <a:endParaRPr lang="en-US" baseline="0" dirty="0" smtClean="0"/>
          </a:p>
          <a:p>
            <a:r>
              <a:rPr lang="en-US" baseline="0" dirty="0" smtClean="0"/>
              <a:t>#</a:t>
            </a:r>
            <a:r>
              <a:rPr lang="en-US" baseline="0" dirty="0" err="1" smtClean="0"/>
              <a:t>defing</a:t>
            </a:r>
            <a:r>
              <a:rPr lang="en-US" baseline="0" dirty="0" smtClean="0"/>
              <a:t> DEBUG 0</a:t>
            </a:r>
          </a:p>
          <a:p>
            <a:endParaRPr lang="en-US" baseline="0" dirty="0" smtClean="0"/>
          </a:p>
          <a:p>
            <a:r>
              <a:rPr lang="en-US" baseline="0" dirty="0" smtClean="0"/>
              <a:t>If (DEBUG) {</a:t>
            </a:r>
          </a:p>
          <a:p>
            <a:r>
              <a:rPr lang="en-US" baseline="0" dirty="0" smtClean="0"/>
              <a:t>	</a:t>
            </a:r>
            <a:r>
              <a:rPr lang="en-US" baseline="0" dirty="0" err="1" smtClean="0"/>
              <a:t>printf</a:t>
            </a:r>
            <a:r>
              <a:rPr lang="en-US" baseline="0" dirty="0" smtClean="0"/>
              <a:t>(“important debug information”);</a:t>
            </a:r>
          </a:p>
          <a:p>
            <a:r>
              <a:rPr lang="en-US" baseline="0" dirty="0" smtClean="0"/>
              <a:t>}</a:t>
            </a:r>
          </a:p>
          <a:p>
            <a:endParaRPr lang="en-US" baseline="0" dirty="0" smtClean="0"/>
          </a:p>
          <a:p>
            <a:r>
              <a:rPr lang="en-US" baseline="0" dirty="0" smtClean="0"/>
              <a:t>Compiler will see if(0) and eliminate the entire section of code since it was not compiled in debug mode!</a:t>
            </a:r>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21</a:t>
            </a:fld>
            <a:endParaRPr lang="en-US"/>
          </a:p>
        </p:txBody>
      </p:sp>
    </p:spTree>
    <p:extLst>
      <p:ext uri="{BB962C8B-B14F-4D97-AF65-F5344CB8AC3E}">
        <p14:creationId xmlns:p14="http://schemas.microsoft.com/office/powerpoint/2010/main" val="8510443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Solution:</a:t>
            </a:r>
          </a:p>
          <a:p>
            <a:r>
              <a:rPr lang="en-US" dirty="0" smtClean="0"/>
              <a:t>It</a:t>
            </a:r>
            <a:r>
              <a:rPr lang="mr-IN" dirty="0" smtClean="0"/>
              <a:t>’</a:t>
            </a:r>
            <a:r>
              <a:rPr lang="en-US" dirty="0" smtClean="0"/>
              <a:t>s a trick the following code code rarely be optimized by a compiler unless detected</a:t>
            </a:r>
            <a:r>
              <a:rPr lang="en-US" baseline="0" dirty="0" smtClean="0"/>
              <a:t> through a global optimization.</a:t>
            </a:r>
          </a:p>
          <a:p>
            <a:endParaRPr lang="en-US" baseline="0" dirty="0" smtClean="0"/>
          </a:p>
          <a:p>
            <a:r>
              <a:rPr lang="en-US" baseline="0" dirty="0" smtClean="0"/>
              <a:t>In most cases the user will assume that the function returns 5 all the time; however that is not the case if both pointer “a” and pointer “b” are the same pointer.</a:t>
            </a:r>
          </a:p>
          <a:p>
            <a:endParaRPr lang="en-US" baseline="0" dirty="0" smtClean="0"/>
          </a:p>
          <a:p>
            <a:r>
              <a:rPr lang="en-US" baseline="0" dirty="0" err="1" smtClean="0"/>
              <a:t>int</a:t>
            </a:r>
            <a:r>
              <a:rPr lang="en-US" baseline="0" dirty="0" smtClean="0"/>
              <a:t> x = 0;</a:t>
            </a:r>
          </a:p>
          <a:p>
            <a:r>
              <a:rPr lang="en-US" baseline="0" dirty="0" err="1" smtClean="0"/>
              <a:t>printf</a:t>
            </a:r>
            <a:r>
              <a:rPr lang="en-US" baseline="0" dirty="0" smtClean="0"/>
              <a:t>(“%d\n”, foo(&amp;x, &amp;x)); // returns 6 rather than 5</a:t>
            </a:r>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23</a:t>
            </a:fld>
            <a:endParaRPr lang="en-US"/>
          </a:p>
        </p:txBody>
      </p:sp>
    </p:spTree>
    <p:extLst>
      <p:ext uri="{BB962C8B-B14F-4D97-AF65-F5344CB8AC3E}">
        <p14:creationId xmlns:p14="http://schemas.microsoft.com/office/powerpoint/2010/main" val="1033366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IF</a:t>
            </a:r>
          </a:p>
          <a:p>
            <a:pPr marL="628650" lvl="1" indent="-171450">
              <a:buFontTx/>
              <a:buChar char="-"/>
            </a:pPr>
            <a:r>
              <a:rPr lang="en-US" dirty="0" smtClean="0"/>
              <a:t>Fetch the next instruction needed</a:t>
            </a:r>
          </a:p>
          <a:p>
            <a:pPr marL="171450" lvl="0" indent="-171450">
              <a:buFontTx/>
              <a:buChar char="-"/>
            </a:pPr>
            <a:r>
              <a:rPr lang="en-US" dirty="0" smtClean="0"/>
              <a:t>ID</a:t>
            </a:r>
          </a:p>
          <a:p>
            <a:pPr marL="628650" lvl="1" indent="-171450">
              <a:buFontTx/>
              <a:buChar char="-"/>
            </a:pPr>
            <a:r>
              <a:rPr lang="en-US" dirty="0" smtClean="0"/>
              <a:t>Decode</a:t>
            </a:r>
            <a:r>
              <a:rPr lang="en-US" baseline="0" dirty="0" smtClean="0"/>
              <a:t> the instruction type resolve register values</a:t>
            </a:r>
          </a:p>
          <a:p>
            <a:pPr marL="171450" lvl="0" indent="-171450">
              <a:buFontTx/>
              <a:buChar char="-"/>
            </a:pPr>
            <a:r>
              <a:rPr lang="en-US" baseline="0" dirty="0" smtClean="0"/>
              <a:t>EX</a:t>
            </a:r>
          </a:p>
          <a:p>
            <a:pPr marL="628650" lvl="1" indent="-171450">
              <a:buFontTx/>
              <a:buChar char="-"/>
            </a:pPr>
            <a:r>
              <a:rPr lang="en-US" baseline="0" dirty="0" smtClean="0"/>
              <a:t>Exec the op that was decoded</a:t>
            </a:r>
          </a:p>
          <a:p>
            <a:pPr marL="171450" lvl="0" indent="-171450">
              <a:buFontTx/>
              <a:buChar char="-"/>
            </a:pPr>
            <a:r>
              <a:rPr lang="en-US" baseline="0" dirty="0" smtClean="0"/>
              <a:t>MEM</a:t>
            </a:r>
          </a:p>
          <a:p>
            <a:pPr marL="628650" lvl="1" indent="-171450">
              <a:buFontTx/>
              <a:buChar char="-"/>
            </a:pPr>
            <a:r>
              <a:rPr lang="en-US" baseline="0" dirty="0" smtClean="0"/>
              <a:t>Do any loads/stores that might be needed (if branch then increment PC (program counter))</a:t>
            </a:r>
          </a:p>
          <a:p>
            <a:pPr marL="171450" lvl="0" indent="-171450">
              <a:buFontTx/>
              <a:buChar char="-"/>
            </a:pPr>
            <a:r>
              <a:rPr lang="en-US" baseline="0" dirty="0" smtClean="0"/>
              <a:t>WB</a:t>
            </a:r>
          </a:p>
          <a:p>
            <a:pPr marL="628650" lvl="1" indent="-171450">
              <a:buFontTx/>
              <a:buChar char="-"/>
            </a:pPr>
            <a:r>
              <a:rPr lang="en-US" baseline="0" dirty="0" smtClean="0"/>
              <a:t>Write the result to the proper register location</a:t>
            </a:r>
          </a:p>
          <a:p>
            <a:pPr marL="628650" lvl="1" indent="-171450">
              <a:buFontTx/>
              <a:buChar char="-"/>
            </a:pPr>
            <a:endParaRPr lang="en-US" baseline="0" dirty="0" smtClean="0"/>
          </a:p>
          <a:p>
            <a:pPr marL="0" lvl="0" indent="0">
              <a:buFontTx/>
              <a:buNone/>
            </a:pPr>
            <a:r>
              <a:rPr lang="en-US" baseline="0" dirty="0" err="1" smtClean="0"/>
              <a:t>Intels</a:t>
            </a:r>
            <a:r>
              <a:rPr lang="en-US" baseline="0" dirty="0" smtClean="0"/>
              <a:t> original Pentium architecture had 5 stages now I believe the i3, i5, and i7 have 14 stages</a:t>
            </a:r>
          </a:p>
          <a:p>
            <a:pPr marL="0" lvl="0" indent="0">
              <a:buFontTx/>
              <a:buNone/>
            </a:pPr>
            <a:r>
              <a:rPr lang="en-US" baseline="0" dirty="0" smtClean="0"/>
              <a:t>While others have gone up to 31 pipeline stages it was found to reach a limit that started decreasing throughput</a:t>
            </a:r>
          </a:p>
        </p:txBody>
      </p:sp>
      <p:sp>
        <p:nvSpPr>
          <p:cNvPr id="4" name="Slide Number Placeholder 3"/>
          <p:cNvSpPr>
            <a:spLocks noGrp="1"/>
          </p:cNvSpPr>
          <p:nvPr>
            <p:ph type="sldNum" sz="quarter" idx="10"/>
          </p:nvPr>
        </p:nvSpPr>
        <p:spPr/>
        <p:txBody>
          <a:bodyPr/>
          <a:lstStyle/>
          <a:p>
            <a:fld id="{13B09416-1BBC-BF4A-B1B8-14E1ED370DA6}" type="slidenum">
              <a:rPr lang="en-US" smtClean="0"/>
              <a:t>6</a:t>
            </a:fld>
            <a:endParaRPr lang="en-US"/>
          </a:p>
        </p:txBody>
      </p:sp>
    </p:spTree>
    <p:extLst>
      <p:ext uri="{BB962C8B-B14F-4D97-AF65-F5344CB8AC3E}">
        <p14:creationId xmlns:p14="http://schemas.microsoft.com/office/powerpoint/2010/main" val="17248318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RAW: Read after write (happen</a:t>
            </a:r>
            <a:r>
              <a:rPr lang="en-US" baseline="0" dirty="0" smtClean="0"/>
              <a:t> with conventional pipelines</a:t>
            </a:r>
            <a:r>
              <a:rPr lang="en-US" dirty="0" smtClean="0"/>
              <a:t>)</a:t>
            </a:r>
          </a:p>
          <a:p>
            <a:pPr marL="171450" indent="-171450">
              <a:buFontTx/>
              <a:buChar char="-"/>
            </a:pPr>
            <a:r>
              <a:rPr lang="en-US" dirty="0" smtClean="0"/>
              <a:t>WAR: Write after read (only happens with out-of-order/parallel pipelines)</a:t>
            </a:r>
          </a:p>
          <a:p>
            <a:pPr marL="171450" indent="-171450">
              <a:buFontTx/>
              <a:buChar char="-"/>
            </a:pPr>
            <a:r>
              <a:rPr lang="en-US" dirty="0" smtClean="0"/>
              <a:t>WAW</a:t>
            </a:r>
            <a:r>
              <a:rPr lang="en-US" baseline="0" dirty="0" smtClean="0"/>
              <a:t>: write after write </a:t>
            </a:r>
            <a:r>
              <a:rPr lang="en-US" dirty="0" smtClean="0"/>
              <a:t>(only happens with out-of-order/parallel pipelines)</a:t>
            </a:r>
          </a:p>
          <a:p>
            <a:pPr marL="171450" indent="-171450">
              <a:buFontTx/>
              <a:buChar char="-"/>
            </a:pPr>
            <a:endParaRPr lang="en-US" dirty="0" smtClean="0"/>
          </a:p>
          <a:p>
            <a:pPr marL="171450" indent="-171450">
              <a:buFontTx/>
              <a:buChar char="-"/>
            </a:pPr>
            <a:r>
              <a:rPr lang="en-US" dirty="0" smtClean="0"/>
              <a:t>Solutions:</a:t>
            </a:r>
          </a:p>
          <a:p>
            <a:pPr marL="628650" lvl="1" indent="-171450">
              <a:buFontTx/>
              <a:buChar char="-"/>
            </a:pPr>
            <a:r>
              <a:rPr lang="en-US" dirty="0" smtClean="0"/>
              <a:t>Compiler</a:t>
            </a:r>
            <a:r>
              <a:rPr lang="en-US" baseline="0" dirty="0" smtClean="0"/>
              <a:t>s usually help out to organize code in a way that hopefully minimizes these</a:t>
            </a:r>
          </a:p>
          <a:p>
            <a:pPr marL="628650" lvl="1" indent="-171450">
              <a:buFontTx/>
              <a:buChar char="-"/>
            </a:pPr>
            <a:r>
              <a:rPr lang="en-US" baseline="0" dirty="0" smtClean="0"/>
              <a:t>Processor if it detects one of those hazards will create bubbles in the pipeline by stalling the execution of the hazardous op until the other op has been successfully finished.</a:t>
            </a:r>
            <a:endParaRPr lang="en-US" dirty="0" smtClean="0"/>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7</a:t>
            </a:fld>
            <a:endParaRPr lang="en-US"/>
          </a:p>
        </p:txBody>
      </p:sp>
    </p:spTree>
    <p:extLst>
      <p:ext uri="{BB962C8B-B14F-4D97-AF65-F5344CB8AC3E}">
        <p14:creationId xmlns:p14="http://schemas.microsoft.com/office/powerpoint/2010/main" val="760701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Scalar processors have a single execution unit </a:t>
            </a:r>
            <a:r>
              <a:rPr lang="en-US" dirty="0" err="1" smtClean="0"/>
              <a:t>i.e</a:t>
            </a:r>
            <a:r>
              <a:rPr lang="en-US" dirty="0" smtClean="0"/>
              <a:t> at any</a:t>
            </a:r>
            <a:r>
              <a:rPr lang="en-US" baseline="0" dirty="0" smtClean="0"/>
              <a:t> given clock cycle it can only execute one operation.</a:t>
            </a:r>
          </a:p>
          <a:p>
            <a:pPr marL="171450" indent="-171450">
              <a:buFontTx/>
              <a:buChar char="-"/>
            </a:pPr>
            <a:r>
              <a:rPr lang="en-US" baseline="0" dirty="0" smtClean="0"/>
              <a:t>Superscalar has multiple units of execution so it can process multiple operations concurrently</a:t>
            </a:r>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8</a:t>
            </a:fld>
            <a:endParaRPr lang="en-US"/>
          </a:p>
        </p:txBody>
      </p:sp>
    </p:spTree>
    <p:extLst>
      <p:ext uri="{BB962C8B-B14F-4D97-AF65-F5344CB8AC3E}">
        <p14:creationId xmlns:p14="http://schemas.microsoft.com/office/powerpoint/2010/main" val="2121611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Solution:</a:t>
            </a:r>
          </a:p>
          <a:p>
            <a:r>
              <a:rPr lang="en-US" dirty="0" smtClean="0"/>
              <a:t>Since step</a:t>
            </a:r>
            <a:r>
              <a:rPr lang="en-US" baseline="0" dirty="0" smtClean="0"/>
              <a:t> 1 requires memory access, rather than stalling to get the data so that we can execute step 2, lets just execute step 3 before step 2.</a:t>
            </a:r>
          </a:p>
          <a:p>
            <a:endParaRPr lang="en-US" baseline="0" dirty="0" smtClean="0"/>
          </a:p>
          <a:p>
            <a:r>
              <a:rPr lang="en-US" baseline="0" dirty="0" smtClean="0"/>
              <a:t>So the processor would reorder it as such</a:t>
            </a:r>
          </a:p>
          <a:p>
            <a:pPr marL="342900" indent="-342900">
              <a:buAutoNum type="arabicPeriod"/>
            </a:pPr>
            <a:r>
              <a:rPr lang="en-US" dirty="0" smtClean="0"/>
              <a:t>Load R1, 0(R2)</a:t>
            </a:r>
          </a:p>
          <a:p>
            <a:pPr marL="342900" indent="-342900">
              <a:buAutoNum type="arabicPeriod"/>
            </a:pPr>
            <a:r>
              <a:rPr lang="en-US" dirty="0" smtClean="0"/>
              <a:t>Add R4, R3, R5</a:t>
            </a:r>
          </a:p>
          <a:p>
            <a:pPr marL="342900" marR="0" indent="-342900" algn="l" defTabSz="914400" rtl="0" eaLnBrk="1" fontAlgn="auto" latinLnBrk="0" hangingPunct="1">
              <a:lnSpc>
                <a:spcPct val="100000"/>
              </a:lnSpc>
              <a:spcBef>
                <a:spcPts val="0"/>
              </a:spcBef>
              <a:spcAft>
                <a:spcPts val="0"/>
              </a:spcAft>
              <a:buClrTx/>
              <a:buSzTx/>
              <a:buFontTx/>
              <a:buAutoNum type="arabicPeriod"/>
              <a:tabLst/>
              <a:defRPr/>
            </a:pPr>
            <a:r>
              <a:rPr lang="en-US" dirty="0" smtClean="0"/>
              <a:t>Add R2, R1, R3</a:t>
            </a:r>
          </a:p>
          <a:p>
            <a:pPr marL="342900" indent="-342900">
              <a:buAutoNum type="arabicPeriod"/>
            </a:pPr>
            <a:endParaRPr lang="en-US" dirty="0" smtClean="0"/>
          </a:p>
          <a:p>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9</a:t>
            </a:fld>
            <a:endParaRPr lang="en-US"/>
          </a:p>
        </p:txBody>
      </p:sp>
    </p:spTree>
    <p:extLst>
      <p:ext uri="{BB962C8B-B14F-4D97-AF65-F5344CB8AC3E}">
        <p14:creationId xmlns:p14="http://schemas.microsoft.com/office/powerpoint/2010/main" val="1304293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p>
          <a:p>
            <a:r>
              <a:rPr lang="en-US" dirty="0" smtClean="0"/>
              <a:t>Yes and here is a proposed solution:</a:t>
            </a:r>
          </a:p>
          <a:p>
            <a:r>
              <a:rPr lang="en-US" dirty="0" smtClean="0"/>
              <a:t>Original</a:t>
            </a:r>
          </a:p>
          <a:p>
            <a:pPr marL="342900" indent="-342900">
              <a:buAutoNum type="arabicPeriod"/>
            </a:pPr>
            <a:r>
              <a:rPr lang="en-US" dirty="0" smtClean="0"/>
              <a:t>R1 = M[1024]</a:t>
            </a:r>
          </a:p>
          <a:p>
            <a:pPr marL="342900" indent="-342900">
              <a:buAutoNum type="arabicPeriod"/>
            </a:pPr>
            <a:r>
              <a:rPr lang="en-US" dirty="0" smtClean="0"/>
              <a:t>R1 = R1 + 2</a:t>
            </a:r>
          </a:p>
          <a:p>
            <a:pPr marL="342900" indent="-342900">
              <a:buAutoNum type="arabicPeriod"/>
            </a:pPr>
            <a:r>
              <a:rPr lang="en-US" dirty="0" smtClean="0"/>
              <a:t>M[1032] = R1</a:t>
            </a:r>
          </a:p>
          <a:p>
            <a:pPr marL="342900" indent="-342900">
              <a:buAutoNum type="arabicPeriod"/>
            </a:pPr>
            <a:r>
              <a:rPr lang="en-US" dirty="0" smtClean="0"/>
              <a:t>R1 = M[2048]</a:t>
            </a:r>
          </a:p>
          <a:p>
            <a:pPr marL="342900" indent="-342900">
              <a:buAutoNum type="arabicPeriod"/>
            </a:pPr>
            <a:r>
              <a:rPr lang="en-US" dirty="0" smtClean="0"/>
              <a:t>R1 = R1 + 4</a:t>
            </a:r>
          </a:p>
          <a:p>
            <a:pPr marL="342900" indent="-342900">
              <a:buAutoNum type="arabicPeriod"/>
            </a:pPr>
            <a:r>
              <a:rPr lang="en-US" dirty="0" smtClean="0"/>
              <a:t>M[2056] = R1</a:t>
            </a:r>
          </a:p>
          <a:p>
            <a:pPr marL="342900" indent="-342900">
              <a:buAutoNum type="arabicPeriod"/>
            </a:pPr>
            <a:endParaRPr lang="en-US" dirty="0" smtClean="0"/>
          </a:p>
          <a:p>
            <a:pPr marL="0" indent="0">
              <a:buNone/>
            </a:pPr>
            <a:r>
              <a:rPr lang="en-US" dirty="0" smtClean="0"/>
              <a:t>Improved</a:t>
            </a:r>
          </a:p>
          <a:p>
            <a:pPr marL="342900" indent="-342900">
              <a:buAutoNum type="arabicPeriod"/>
            </a:pPr>
            <a:r>
              <a:rPr lang="en-US" dirty="0" smtClean="0"/>
              <a:t>R1 = M[1024]</a:t>
            </a:r>
          </a:p>
          <a:p>
            <a:pPr marL="342900" indent="-342900">
              <a:buAutoNum type="arabicPeriod"/>
            </a:pPr>
            <a:r>
              <a:rPr lang="en-US" dirty="0" smtClean="0"/>
              <a:t>R1 = R1 + 2</a:t>
            </a:r>
          </a:p>
          <a:p>
            <a:pPr marL="342900" indent="-342900">
              <a:buAutoNum type="arabicPeriod"/>
            </a:pPr>
            <a:r>
              <a:rPr lang="en-US" dirty="0" smtClean="0"/>
              <a:t>M[1032] = R1</a:t>
            </a:r>
          </a:p>
          <a:p>
            <a:pPr marL="342900" indent="-342900">
              <a:buAutoNum type="arabicPeriod"/>
            </a:pPr>
            <a:endParaRPr lang="en-US" dirty="0" smtClean="0"/>
          </a:p>
          <a:p>
            <a:pPr marL="342900" indent="-342900">
              <a:buAutoNum type="arabicPeriod"/>
            </a:pPr>
            <a:endParaRPr lang="en-US" dirty="0" smtClean="0"/>
          </a:p>
          <a:p>
            <a:pPr marL="342900" indent="-342900">
              <a:buAutoNum type="arabicPeriod"/>
            </a:pPr>
            <a:r>
              <a:rPr lang="en-US" dirty="0" smtClean="0"/>
              <a:t>R2 = M[2048]</a:t>
            </a:r>
          </a:p>
          <a:p>
            <a:pPr marL="342900" indent="-342900">
              <a:buAutoNum type="arabicPeriod"/>
            </a:pPr>
            <a:r>
              <a:rPr lang="en-US" dirty="0" smtClean="0"/>
              <a:t>R2 = R2 + 4</a:t>
            </a:r>
          </a:p>
          <a:p>
            <a:pPr marL="342900" indent="-342900">
              <a:buAutoNum type="arabicPeriod"/>
            </a:pPr>
            <a:r>
              <a:rPr lang="en-US" dirty="0" smtClean="0"/>
              <a:t>M[2056] = R2</a:t>
            </a:r>
          </a:p>
          <a:p>
            <a:pPr marL="0" indent="0">
              <a:buNone/>
            </a:pPr>
            <a:endParaRPr lang="en-US" dirty="0" smtClean="0"/>
          </a:p>
        </p:txBody>
      </p:sp>
      <p:sp>
        <p:nvSpPr>
          <p:cNvPr id="4" name="Slide Number Placeholder 3"/>
          <p:cNvSpPr>
            <a:spLocks noGrp="1"/>
          </p:cNvSpPr>
          <p:nvPr>
            <p:ph type="sldNum" sz="quarter" idx="10"/>
          </p:nvPr>
        </p:nvSpPr>
        <p:spPr/>
        <p:txBody>
          <a:bodyPr/>
          <a:lstStyle/>
          <a:p>
            <a:fld id="{13B09416-1BBC-BF4A-B1B8-14E1ED370DA6}" type="slidenum">
              <a:rPr lang="en-US" smtClean="0"/>
              <a:t>10</a:t>
            </a:fld>
            <a:endParaRPr lang="en-US"/>
          </a:p>
        </p:txBody>
      </p:sp>
    </p:spTree>
    <p:extLst>
      <p:ext uri="{BB962C8B-B14F-4D97-AF65-F5344CB8AC3E}">
        <p14:creationId xmlns:p14="http://schemas.microsoft.com/office/powerpoint/2010/main" val="1212873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11</a:t>
            </a:fld>
            <a:endParaRPr lang="en-US"/>
          </a:p>
        </p:txBody>
      </p:sp>
    </p:spTree>
    <p:extLst>
      <p:ext uri="{BB962C8B-B14F-4D97-AF65-F5344CB8AC3E}">
        <p14:creationId xmlns:p14="http://schemas.microsoft.com/office/powerpoint/2010/main" val="2006695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12</a:t>
            </a:fld>
            <a:endParaRPr lang="en-US"/>
          </a:p>
        </p:txBody>
      </p:sp>
    </p:spTree>
    <p:extLst>
      <p:ext uri="{BB962C8B-B14F-4D97-AF65-F5344CB8AC3E}">
        <p14:creationId xmlns:p14="http://schemas.microsoft.com/office/powerpoint/2010/main" val="169088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is a list of the set of Micro-architecture techniques used to exploit ILP:</a:t>
            </a:r>
          </a:p>
          <a:p>
            <a:pPr marL="171450" indent="-171450">
              <a:buFontTx/>
              <a:buChar char="-"/>
            </a:pPr>
            <a:r>
              <a:rPr lang="en-US" baseline="0" dirty="0" smtClean="0"/>
              <a:t>Instruction pipelining</a:t>
            </a:r>
          </a:p>
          <a:p>
            <a:pPr marL="171450" indent="-171450">
              <a:buFontTx/>
              <a:buChar char="-"/>
            </a:pPr>
            <a:r>
              <a:rPr lang="en-US" baseline="0" dirty="0" smtClean="0"/>
              <a:t>Superscalar</a:t>
            </a:r>
          </a:p>
          <a:p>
            <a:pPr marL="171450" indent="-171450">
              <a:buFontTx/>
              <a:buChar char="-"/>
            </a:pPr>
            <a:r>
              <a:rPr lang="en-US" baseline="0" dirty="0" smtClean="0"/>
              <a:t>Out-of-order execution</a:t>
            </a:r>
          </a:p>
          <a:p>
            <a:pPr marL="171450" indent="-171450">
              <a:buFontTx/>
              <a:buChar char="-"/>
            </a:pPr>
            <a:r>
              <a:rPr lang="en-US" baseline="0" dirty="0" smtClean="0"/>
              <a:t>Register renaming</a:t>
            </a:r>
          </a:p>
          <a:p>
            <a:pPr marL="171450" indent="-171450">
              <a:buFontTx/>
              <a:buChar char="-"/>
            </a:pPr>
            <a:r>
              <a:rPr lang="en-US" baseline="0" dirty="0" smtClean="0"/>
              <a:t>Speculative execution</a:t>
            </a:r>
          </a:p>
          <a:p>
            <a:pPr marL="171450" indent="-171450">
              <a:buFontTx/>
              <a:buChar char="-"/>
            </a:pPr>
            <a:r>
              <a:rPr lang="en-US" baseline="0" dirty="0" smtClean="0"/>
              <a:t>Branch prediction</a:t>
            </a:r>
          </a:p>
          <a:p>
            <a:pPr marL="171450" indent="-171450">
              <a:buFontTx/>
              <a:buChar char="-"/>
            </a:pPr>
            <a:endParaRPr lang="en-US" baseline="0" dirty="0" smtClean="0"/>
          </a:p>
          <a:p>
            <a:pPr marL="0" indent="0" algn="l">
              <a:buFontTx/>
              <a:buNone/>
            </a:pPr>
            <a:r>
              <a:rPr lang="en-US" baseline="0" dirty="0" smtClean="0"/>
              <a:t>ILP is also more utilized in graphics and scientific but not so much in crypto.</a:t>
            </a:r>
            <a:endParaRPr lang="en-US" dirty="0"/>
          </a:p>
        </p:txBody>
      </p:sp>
      <p:sp>
        <p:nvSpPr>
          <p:cNvPr id="4" name="Slide Number Placeholder 3"/>
          <p:cNvSpPr>
            <a:spLocks noGrp="1"/>
          </p:cNvSpPr>
          <p:nvPr>
            <p:ph type="sldNum" sz="quarter" idx="10"/>
          </p:nvPr>
        </p:nvSpPr>
        <p:spPr/>
        <p:txBody>
          <a:bodyPr/>
          <a:lstStyle/>
          <a:p>
            <a:fld id="{13B09416-1BBC-BF4A-B1B8-14E1ED370DA6}" type="slidenum">
              <a:rPr lang="en-US" smtClean="0"/>
              <a:t>13</a:t>
            </a:fld>
            <a:endParaRPr lang="en-US"/>
          </a:p>
        </p:txBody>
      </p:sp>
    </p:spTree>
    <p:extLst>
      <p:ext uri="{BB962C8B-B14F-4D97-AF65-F5344CB8AC3E}">
        <p14:creationId xmlns:p14="http://schemas.microsoft.com/office/powerpoint/2010/main" val="189706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B131BD65-98D8-854A-919B-F2A0B6294A22}" type="datetimeFigureOut">
              <a:rPr lang="en-US" smtClean="0"/>
              <a:t>3/21/18</a:t>
            </a:fld>
            <a:endParaRPr lang="en-US"/>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65BB646B-9E3A-8D43-9971-B87A4423D5D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131BD65-98D8-854A-919B-F2A0B6294A22}" type="datetimeFigureOut">
              <a:rPr lang="en-US" smtClean="0"/>
              <a:t>3/21/18</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131BD65-98D8-854A-919B-F2A0B6294A22}"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131BD65-98D8-854A-919B-F2A0B6294A22}"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131BD65-98D8-854A-919B-F2A0B6294A22}"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131BD65-98D8-854A-919B-F2A0B6294A22}" type="datetimeFigureOut">
              <a:rPr lang="en-US" smtClean="0"/>
              <a:t>3/21/18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131BD65-98D8-854A-919B-F2A0B6294A22}" type="datetimeFigureOut">
              <a:rPr lang="en-US" smtClean="0"/>
              <a:t>3/21/18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131BD65-98D8-854A-919B-F2A0B6294A22}"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131BD65-98D8-854A-919B-F2A0B6294A22}"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131BD65-98D8-854A-919B-F2A0B6294A22}"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131BD65-98D8-854A-919B-F2A0B6294A22}"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131BD65-98D8-854A-919B-F2A0B6294A22}" type="datetimeFigureOut">
              <a:rPr lang="en-US" smtClean="0"/>
              <a:t>3/21/18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131BD65-98D8-854A-919B-F2A0B6294A22}" type="datetimeFigureOut">
              <a:rPr lang="en-US" smtClean="0"/>
              <a:t>3/21/18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131BD65-98D8-854A-919B-F2A0B6294A22}" type="datetimeFigureOut">
              <a:rPr lang="en-US" smtClean="0"/>
              <a:t>3/21/18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31BD65-98D8-854A-919B-F2A0B6294A22}" type="datetimeFigureOut">
              <a:rPr lang="en-US" smtClean="0"/>
              <a:t>3/21/18</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131BD65-98D8-854A-919B-F2A0B6294A22}" type="datetimeFigureOut">
              <a:rPr lang="en-US" smtClean="0"/>
              <a:t>3/21/18</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131BD65-98D8-854A-919B-F2A0B6294A22}" type="datetimeFigureOut">
              <a:rPr lang="en-US" smtClean="0"/>
              <a:t>3/21/18</a:t>
            </a:fld>
            <a:endParaRPr lang="en-US"/>
          </a:p>
        </p:txBody>
      </p:sp>
      <p:sp>
        <p:nvSpPr>
          <p:cNvPr id="6" name="Footer Placeholder 5"/>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5BB646B-9E3A-8D43-9971-B87A4423D5D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B131BD65-98D8-854A-919B-F2A0B6294A22}" type="datetimeFigureOut">
              <a:rPr lang="en-US" smtClean="0"/>
              <a:t>3/21/18</a:t>
            </a:fld>
            <a:endParaRPr lang="en-US"/>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65BB646B-9E3A-8D43-9971-B87A4423D5D9}" type="slidenum">
              <a:rPr lang="en-US" smtClean="0"/>
              <a:t>‹#›</a:t>
            </a:fld>
            <a:endParaRPr lang="en-US"/>
          </a:p>
        </p:txBody>
      </p:sp>
    </p:spTree>
    <p:extLst>
      <p:ext uri="{BB962C8B-B14F-4D97-AF65-F5344CB8AC3E}">
        <p14:creationId xmlns:p14="http://schemas.microsoft.com/office/powerpoint/2010/main" val="881144224"/>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 id="2147483780" r:id="rId12"/>
    <p:sldLayoutId id="2147483781" r:id="rId13"/>
    <p:sldLayoutId id="2147483782" r:id="rId14"/>
    <p:sldLayoutId id="2147483783" r:id="rId15"/>
    <p:sldLayoutId id="2147483784" r:id="rId16"/>
    <p:sldLayoutId id="214748378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3.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Processor/Compiler Optimizations: The Road to </a:t>
            </a:r>
            <a:r>
              <a:rPr lang="en-US" dirty="0"/>
              <a:t>F</a:t>
            </a:r>
            <a:r>
              <a:rPr lang="en-US" dirty="0" smtClean="0"/>
              <a:t>aster Applications</a:t>
            </a:r>
            <a:endParaRPr lang="en-US" dirty="0"/>
          </a:p>
        </p:txBody>
      </p:sp>
      <p:sp>
        <p:nvSpPr>
          <p:cNvPr id="3" name="Subtitle 2"/>
          <p:cNvSpPr>
            <a:spLocks noGrp="1"/>
          </p:cNvSpPr>
          <p:nvPr>
            <p:ph type="subTitle" idx="1"/>
          </p:nvPr>
        </p:nvSpPr>
        <p:spPr/>
        <p:txBody>
          <a:bodyPr/>
          <a:lstStyle/>
          <a:p>
            <a:r>
              <a:rPr lang="en-US" dirty="0" smtClean="0"/>
              <a:t>Beshoi Genidy</a:t>
            </a:r>
            <a:endParaRPr lang="en-US" dirty="0"/>
          </a:p>
        </p:txBody>
      </p:sp>
    </p:spTree>
    <p:extLst>
      <p:ext uri="{BB962C8B-B14F-4D97-AF65-F5344CB8AC3E}">
        <p14:creationId xmlns:p14="http://schemas.microsoft.com/office/powerpoint/2010/main" val="2931468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Register Renaming</a:t>
            </a:r>
            <a:endParaRPr lang="en-US" dirty="0"/>
          </a:p>
        </p:txBody>
      </p:sp>
      <p:sp>
        <p:nvSpPr>
          <p:cNvPr id="3" name="Content Placeholder 2"/>
          <p:cNvSpPr>
            <a:spLocks noGrp="1"/>
          </p:cNvSpPr>
          <p:nvPr>
            <p:ph idx="1"/>
          </p:nvPr>
        </p:nvSpPr>
        <p:spPr>
          <a:xfrm>
            <a:off x="895350" y="2321996"/>
            <a:ext cx="5063836" cy="4351338"/>
          </a:xfrm>
        </p:spPr>
        <p:txBody>
          <a:bodyPr/>
          <a:lstStyle/>
          <a:p>
            <a:r>
              <a:rPr lang="en-US" dirty="0" smtClean="0"/>
              <a:t>Is the technique that eliminates the false data dependencies arising from the reuse of architectural registers by successive instructions that do not have any real data dependencies between them.</a:t>
            </a:r>
          </a:p>
          <a:p>
            <a:r>
              <a:rPr lang="en-US" dirty="0" smtClean="0"/>
              <a:t>Register renaming increases ILP!!!</a:t>
            </a:r>
            <a:endParaRPr lang="en-US" dirty="0"/>
          </a:p>
        </p:txBody>
      </p:sp>
      <p:sp>
        <p:nvSpPr>
          <p:cNvPr id="4" name="TextBox 3"/>
          <p:cNvSpPr txBox="1"/>
          <p:nvPr/>
        </p:nvSpPr>
        <p:spPr>
          <a:xfrm>
            <a:off x="7436427" y="2321996"/>
            <a:ext cx="4165023" cy="3139321"/>
          </a:xfrm>
          <a:prstGeom prst="rect">
            <a:avLst/>
          </a:prstGeom>
          <a:noFill/>
        </p:spPr>
        <p:txBody>
          <a:bodyPr wrap="square" rtlCol="0">
            <a:spAutoFit/>
          </a:bodyPr>
          <a:lstStyle/>
          <a:p>
            <a:r>
              <a:rPr lang="en-US" dirty="0" smtClean="0"/>
              <a:t>Consider the following piece of code:</a:t>
            </a:r>
          </a:p>
          <a:p>
            <a:endParaRPr lang="en-US" dirty="0"/>
          </a:p>
          <a:p>
            <a:pPr marL="342900" indent="-342900">
              <a:buAutoNum type="arabicPeriod"/>
            </a:pPr>
            <a:r>
              <a:rPr lang="en-US" dirty="0" smtClean="0"/>
              <a:t>R1 = M[1024]</a:t>
            </a:r>
          </a:p>
          <a:p>
            <a:pPr marL="342900" indent="-342900">
              <a:buAutoNum type="arabicPeriod"/>
            </a:pPr>
            <a:r>
              <a:rPr lang="en-US" dirty="0" smtClean="0"/>
              <a:t>R1 = R1 + 2</a:t>
            </a:r>
          </a:p>
          <a:p>
            <a:pPr marL="342900" indent="-342900">
              <a:buAutoNum type="arabicPeriod"/>
            </a:pPr>
            <a:r>
              <a:rPr lang="en-US" dirty="0" smtClean="0"/>
              <a:t>M[1032] = R1</a:t>
            </a:r>
          </a:p>
          <a:p>
            <a:pPr marL="342900" indent="-342900">
              <a:buAutoNum type="arabicPeriod"/>
            </a:pPr>
            <a:r>
              <a:rPr lang="en-US" dirty="0" smtClean="0"/>
              <a:t>R1 = M[2048]</a:t>
            </a:r>
          </a:p>
          <a:p>
            <a:pPr marL="342900" indent="-342900">
              <a:buAutoNum type="arabicPeriod"/>
            </a:pPr>
            <a:r>
              <a:rPr lang="en-US" dirty="0" smtClean="0"/>
              <a:t>R1 = R1 + 4</a:t>
            </a:r>
          </a:p>
          <a:p>
            <a:pPr marL="342900" indent="-342900">
              <a:buAutoNum type="arabicPeriod"/>
            </a:pPr>
            <a:r>
              <a:rPr lang="en-US" dirty="0" smtClean="0"/>
              <a:t>M[2056] = R1</a:t>
            </a:r>
          </a:p>
          <a:p>
            <a:pPr marL="342900" indent="-342900">
              <a:buAutoNum type="arabicPeriod"/>
            </a:pPr>
            <a:endParaRPr lang="en-US" dirty="0"/>
          </a:p>
          <a:p>
            <a:r>
              <a:rPr lang="en-US" dirty="0" smtClean="0"/>
              <a:t>Can you rename some of these registers to eliminate false data dependencies?</a:t>
            </a:r>
            <a:endParaRPr lang="en-US" dirty="0"/>
          </a:p>
        </p:txBody>
      </p:sp>
      <p:sp>
        <p:nvSpPr>
          <p:cNvPr id="5" name="TextBox 4"/>
          <p:cNvSpPr txBox="1"/>
          <p:nvPr/>
        </p:nvSpPr>
        <p:spPr>
          <a:xfrm>
            <a:off x="3705281" y="6488668"/>
            <a:ext cx="4781437" cy="369332"/>
          </a:xfrm>
          <a:prstGeom prst="rect">
            <a:avLst/>
          </a:prstGeom>
          <a:noFill/>
        </p:spPr>
        <p:txBody>
          <a:bodyPr wrap="none" rtlCol="0">
            <a:spAutoFit/>
          </a:bodyPr>
          <a:lstStyle/>
          <a:p>
            <a:r>
              <a:rPr lang="en-US" dirty="0"/>
              <a:t>https://</a:t>
            </a:r>
            <a:r>
              <a:rPr lang="en-US" dirty="0" err="1"/>
              <a:t>en.wikipedia.org</a:t>
            </a:r>
            <a:r>
              <a:rPr lang="en-US" dirty="0"/>
              <a:t>/wiki/</a:t>
            </a:r>
            <a:r>
              <a:rPr lang="en-US" dirty="0" err="1"/>
              <a:t>Register_renaming</a:t>
            </a:r>
            <a:endParaRPr lang="en-US" dirty="0"/>
          </a:p>
        </p:txBody>
      </p:sp>
    </p:spTree>
    <p:extLst>
      <p:ext uri="{BB962C8B-B14F-4D97-AF65-F5344CB8AC3E}">
        <p14:creationId xmlns:p14="http://schemas.microsoft.com/office/powerpoint/2010/main" val="10030602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Branch Prediction</a:t>
            </a:r>
            <a:endParaRPr lang="en-US" dirty="0"/>
          </a:p>
        </p:txBody>
      </p:sp>
      <p:sp>
        <p:nvSpPr>
          <p:cNvPr id="3" name="Content Placeholder 2"/>
          <p:cNvSpPr>
            <a:spLocks noGrp="1"/>
          </p:cNvSpPr>
          <p:nvPr>
            <p:ph idx="1"/>
          </p:nvPr>
        </p:nvSpPr>
        <p:spPr/>
        <p:txBody>
          <a:bodyPr/>
          <a:lstStyle/>
          <a:p>
            <a:r>
              <a:rPr lang="en-US" dirty="0" smtClean="0"/>
              <a:t>A simple as it sounds (at least the concept is </a:t>
            </a:r>
            <a:r>
              <a:rPr lang="en-US" dirty="0" smtClean="0">
                <a:sym typeface="Wingdings"/>
              </a:rPr>
              <a:t></a:t>
            </a:r>
            <a:r>
              <a:rPr lang="en-US" dirty="0" smtClean="0"/>
              <a:t>)</a:t>
            </a:r>
          </a:p>
          <a:p>
            <a:r>
              <a:rPr lang="en-US" dirty="0" smtClean="0"/>
              <a:t>Computer architecture attempts to predict if a branch will be taken or not.</a:t>
            </a:r>
            <a:endParaRPr lang="en-US" dirty="0"/>
          </a:p>
        </p:txBody>
      </p:sp>
      <p:pic>
        <p:nvPicPr>
          <p:cNvPr id="4" name="Picture 3"/>
          <p:cNvPicPr>
            <a:picLocks noChangeAspect="1"/>
          </p:cNvPicPr>
          <p:nvPr/>
        </p:nvPicPr>
        <p:blipFill>
          <a:blip r:embed="rId3"/>
          <a:stretch>
            <a:fillRect/>
          </a:stretch>
        </p:blipFill>
        <p:spPr>
          <a:xfrm>
            <a:off x="1593850" y="3517900"/>
            <a:ext cx="8242300" cy="2374900"/>
          </a:xfrm>
          <a:prstGeom prst="rect">
            <a:avLst/>
          </a:prstGeom>
        </p:spPr>
      </p:pic>
      <p:sp>
        <p:nvSpPr>
          <p:cNvPr id="5" name="TextBox 4"/>
          <p:cNvSpPr txBox="1"/>
          <p:nvPr/>
        </p:nvSpPr>
        <p:spPr>
          <a:xfrm>
            <a:off x="3169846" y="6488668"/>
            <a:ext cx="5852308" cy="369332"/>
          </a:xfrm>
          <a:prstGeom prst="rect">
            <a:avLst/>
          </a:prstGeom>
          <a:noFill/>
        </p:spPr>
        <p:txBody>
          <a:bodyPr wrap="none" rtlCol="0">
            <a:spAutoFit/>
          </a:bodyPr>
          <a:lstStyle/>
          <a:p>
            <a:r>
              <a:rPr lang="en-US"/>
              <a:t>http://</a:t>
            </a:r>
            <a:r>
              <a:rPr lang="en-US" dirty="0" err="1"/>
              <a:t>ece-research.unm.edu</a:t>
            </a:r>
            <a:r>
              <a:rPr lang="en-US" dirty="0"/>
              <a:t>/</a:t>
            </a:r>
            <a:r>
              <a:rPr lang="en-US" dirty="0" err="1"/>
              <a:t>jimp</a:t>
            </a:r>
            <a:r>
              <a:rPr lang="en-US" dirty="0"/>
              <a:t>/611/slides/chap4_5.html</a:t>
            </a:r>
          </a:p>
        </p:txBody>
      </p:sp>
    </p:spTree>
    <p:extLst>
      <p:ext uri="{BB962C8B-B14F-4D97-AF65-F5344CB8AC3E}">
        <p14:creationId xmlns:p14="http://schemas.microsoft.com/office/powerpoint/2010/main" val="2116069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speculative execution</a:t>
            </a:r>
            <a:endParaRPr lang="en-US" dirty="0"/>
          </a:p>
        </p:txBody>
      </p:sp>
      <p:sp>
        <p:nvSpPr>
          <p:cNvPr id="3" name="Content Placeholder 2"/>
          <p:cNvSpPr>
            <a:spLocks noGrp="1"/>
          </p:cNvSpPr>
          <p:nvPr>
            <p:ph idx="1"/>
          </p:nvPr>
        </p:nvSpPr>
        <p:spPr>
          <a:xfrm>
            <a:off x="838200" y="2506662"/>
            <a:ext cx="6724135" cy="4351338"/>
          </a:xfrm>
        </p:spPr>
        <p:txBody>
          <a:bodyPr/>
          <a:lstStyle/>
          <a:p>
            <a:r>
              <a:rPr lang="en-US" dirty="0" smtClean="0"/>
              <a:t>Work is done before it is known whether it is actually needed, to prevent delays that would have to be incurred by doing the work after it is known that it is needed.</a:t>
            </a:r>
          </a:p>
          <a:p>
            <a:r>
              <a:rPr lang="en-US" dirty="0" smtClean="0"/>
              <a:t>If the work is found as not needed then simply discard the results and revert back all changes. (thought to be ok in a pre SPECTRE and MELTDOWN world)</a:t>
            </a:r>
            <a:endParaRPr lang="en-US" dirty="0"/>
          </a:p>
        </p:txBody>
      </p:sp>
      <p:sp>
        <p:nvSpPr>
          <p:cNvPr id="4" name="TextBox 3"/>
          <p:cNvSpPr txBox="1"/>
          <p:nvPr/>
        </p:nvSpPr>
        <p:spPr>
          <a:xfrm>
            <a:off x="8136993" y="2506662"/>
            <a:ext cx="3558746" cy="2585323"/>
          </a:xfrm>
          <a:prstGeom prst="rect">
            <a:avLst/>
          </a:prstGeom>
          <a:noFill/>
        </p:spPr>
        <p:txBody>
          <a:bodyPr wrap="square" rtlCol="0">
            <a:spAutoFit/>
          </a:bodyPr>
          <a:lstStyle/>
          <a:p>
            <a:r>
              <a:rPr lang="en-US" dirty="0" smtClean="0"/>
              <a:t>Example:</a:t>
            </a:r>
          </a:p>
          <a:p>
            <a:endParaRPr lang="en-US" dirty="0"/>
          </a:p>
          <a:p>
            <a:r>
              <a:rPr lang="mr-IN" dirty="0" err="1"/>
              <a:t>t</a:t>
            </a:r>
            <a:r>
              <a:rPr lang="mr-IN" dirty="0"/>
              <a:t> = </a:t>
            </a:r>
            <a:r>
              <a:rPr lang="mr-IN" dirty="0" err="1"/>
              <a:t>a+b</a:t>
            </a:r>
            <a:r>
              <a:rPr lang="mr-IN" dirty="0"/>
              <a:t> </a:t>
            </a:r>
            <a:endParaRPr lang="en-US" dirty="0" smtClean="0"/>
          </a:p>
          <a:p>
            <a:r>
              <a:rPr lang="mr-IN" dirty="0" err="1" smtClean="0"/>
              <a:t>u</a:t>
            </a:r>
            <a:r>
              <a:rPr lang="mr-IN" dirty="0" smtClean="0"/>
              <a:t> </a:t>
            </a:r>
            <a:r>
              <a:rPr lang="mr-IN" dirty="0"/>
              <a:t>= </a:t>
            </a:r>
            <a:r>
              <a:rPr lang="mr-IN" dirty="0" err="1"/>
              <a:t>t+c</a:t>
            </a:r>
            <a:r>
              <a:rPr lang="mr-IN" dirty="0"/>
              <a:t> </a:t>
            </a:r>
            <a:endParaRPr lang="en-US" dirty="0" smtClean="0"/>
          </a:p>
          <a:p>
            <a:r>
              <a:rPr lang="mr-IN" dirty="0" err="1" smtClean="0"/>
              <a:t>v</a:t>
            </a:r>
            <a:r>
              <a:rPr lang="mr-IN" dirty="0" smtClean="0"/>
              <a:t> </a:t>
            </a:r>
            <a:r>
              <a:rPr lang="mr-IN" dirty="0"/>
              <a:t>= </a:t>
            </a:r>
            <a:r>
              <a:rPr lang="mr-IN" dirty="0" err="1"/>
              <a:t>u+d</a:t>
            </a:r>
            <a:r>
              <a:rPr lang="mr-IN" dirty="0"/>
              <a:t> </a:t>
            </a:r>
            <a:endParaRPr lang="en-US" dirty="0" smtClean="0"/>
          </a:p>
          <a:p>
            <a:r>
              <a:rPr lang="mr-IN" dirty="0" err="1" smtClean="0"/>
              <a:t>if</a:t>
            </a:r>
            <a:r>
              <a:rPr lang="mr-IN" dirty="0" smtClean="0"/>
              <a:t> </a:t>
            </a:r>
            <a:r>
              <a:rPr lang="mr-IN" dirty="0" err="1"/>
              <a:t>v</a:t>
            </a:r>
            <a:r>
              <a:rPr lang="mr-IN" dirty="0"/>
              <a:t>: </a:t>
            </a:r>
            <a:endParaRPr lang="en-US" dirty="0" smtClean="0"/>
          </a:p>
          <a:p>
            <a:r>
              <a:rPr lang="en-US" dirty="0"/>
              <a:t>	</a:t>
            </a:r>
            <a:r>
              <a:rPr lang="mr-IN" dirty="0" err="1" smtClean="0"/>
              <a:t>w</a:t>
            </a:r>
            <a:r>
              <a:rPr lang="mr-IN" dirty="0" smtClean="0"/>
              <a:t> </a:t>
            </a:r>
            <a:r>
              <a:rPr lang="mr-IN" dirty="0"/>
              <a:t>= </a:t>
            </a:r>
            <a:r>
              <a:rPr lang="mr-IN" dirty="0" err="1"/>
              <a:t>e+f</a:t>
            </a:r>
            <a:r>
              <a:rPr lang="mr-IN" dirty="0"/>
              <a:t> </a:t>
            </a:r>
            <a:endParaRPr lang="en-US" dirty="0" smtClean="0"/>
          </a:p>
          <a:p>
            <a:r>
              <a:rPr lang="en-US" dirty="0"/>
              <a:t>	</a:t>
            </a:r>
            <a:r>
              <a:rPr lang="mr-IN" dirty="0" err="1" smtClean="0"/>
              <a:t>x</a:t>
            </a:r>
            <a:r>
              <a:rPr lang="mr-IN" dirty="0" smtClean="0"/>
              <a:t> </a:t>
            </a:r>
            <a:r>
              <a:rPr lang="mr-IN" dirty="0"/>
              <a:t>= </a:t>
            </a:r>
            <a:r>
              <a:rPr lang="mr-IN" dirty="0" err="1"/>
              <a:t>w+g</a:t>
            </a:r>
            <a:r>
              <a:rPr lang="mr-IN" dirty="0"/>
              <a:t> </a:t>
            </a:r>
            <a:endParaRPr lang="en-US" dirty="0" smtClean="0"/>
          </a:p>
          <a:p>
            <a:r>
              <a:rPr lang="en-US" dirty="0"/>
              <a:t>	</a:t>
            </a:r>
            <a:r>
              <a:rPr lang="mr-IN" dirty="0" err="1" smtClean="0"/>
              <a:t>y</a:t>
            </a:r>
            <a:r>
              <a:rPr lang="mr-IN" dirty="0" smtClean="0"/>
              <a:t> </a:t>
            </a:r>
            <a:r>
              <a:rPr lang="mr-IN" dirty="0"/>
              <a:t>= </a:t>
            </a:r>
            <a:r>
              <a:rPr lang="mr-IN" dirty="0" err="1"/>
              <a:t>x+h</a:t>
            </a:r>
            <a:endParaRPr lang="en-US" dirty="0"/>
          </a:p>
        </p:txBody>
      </p:sp>
      <p:sp>
        <p:nvSpPr>
          <p:cNvPr id="5" name="TextBox 4"/>
          <p:cNvSpPr txBox="1"/>
          <p:nvPr/>
        </p:nvSpPr>
        <p:spPr>
          <a:xfrm>
            <a:off x="838200" y="6488668"/>
            <a:ext cx="8962454" cy="369332"/>
          </a:xfrm>
          <a:prstGeom prst="rect">
            <a:avLst/>
          </a:prstGeom>
          <a:noFill/>
        </p:spPr>
        <p:txBody>
          <a:bodyPr wrap="none" rtlCol="0">
            <a:spAutoFit/>
          </a:bodyPr>
          <a:lstStyle/>
          <a:p>
            <a:r>
              <a:rPr lang="en-US" dirty="0"/>
              <a:t>https://</a:t>
            </a:r>
            <a:r>
              <a:rPr lang="en-US" dirty="0" err="1"/>
              <a:t>www.raspberrypi.org</a:t>
            </a:r>
            <a:r>
              <a:rPr lang="en-US" dirty="0"/>
              <a:t>/blog/why-raspberry-pi-</a:t>
            </a:r>
            <a:r>
              <a:rPr lang="en-US" dirty="0" err="1"/>
              <a:t>isnt</a:t>
            </a:r>
            <a:r>
              <a:rPr lang="en-US" dirty="0"/>
              <a:t>-vulnerable-to-</a:t>
            </a:r>
            <a:r>
              <a:rPr lang="en-US" dirty="0" err="1"/>
              <a:t>spectre</a:t>
            </a:r>
            <a:r>
              <a:rPr lang="en-US" dirty="0"/>
              <a:t>-or-meltdown/</a:t>
            </a:r>
          </a:p>
        </p:txBody>
      </p:sp>
    </p:spTree>
    <p:extLst>
      <p:ext uri="{BB962C8B-B14F-4D97-AF65-F5344CB8AC3E}">
        <p14:creationId xmlns:p14="http://schemas.microsoft.com/office/powerpoint/2010/main" val="14207255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ILP (Instruction Level Parallelism)</a:t>
            </a:r>
          </a:p>
        </p:txBody>
      </p:sp>
      <p:sp>
        <p:nvSpPr>
          <p:cNvPr id="3" name="Content Placeholder 2"/>
          <p:cNvSpPr>
            <a:spLocks noGrp="1"/>
          </p:cNvSpPr>
          <p:nvPr>
            <p:ph idx="1"/>
          </p:nvPr>
        </p:nvSpPr>
        <p:spPr>
          <a:xfrm>
            <a:off x="323850" y="2338942"/>
            <a:ext cx="6477000" cy="4351338"/>
          </a:xfrm>
        </p:spPr>
        <p:txBody>
          <a:bodyPr>
            <a:normAutofit/>
          </a:bodyPr>
          <a:lstStyle/>
          <a:p>
            <a:r>
              <a:rPr lang="en-US" dirty="0" smtClean="0"/>
              <a:t>Two approaches to ILP</a:t>
            </a:r>
          </a:p>
          <a:p>
            <a:r>
              <a:rPr lang="en-US" dirty="0" smtClean="0"/>
              <a:t>Hardware</a:t>
            </a:r>
          </a:p>
          <a:p>
            <a:pPr lvl="1"/>
            <a:r>
              <a:rPr lang="en-US" dirty="0" smtClean="0"/>
              <a:t>Dynamic parallelism (</a:t>
            </a:r>
            <a:r>
              <a:rPr lang="en-US" dirty="0" err="1" smtClean="0"/>
              <a:t>i.e</a:t>
            </a:r>
            <a:r>
              <a:rPr lang="en-US" dirty="0" smtClean="0"/>
              <a:t> at runtime the processor decides which instructions should be execute in parallel)</a:t>
            </a:r>
            <a:endParaRPr lang="en-US" dirty="0"/>
          </a:p>
          <a:p>
            <a:r>
              <a:rPr lang="en-US" dirty="0" smtClean="0"/>
              <a:t>Software</a:t>
            </a:r>
          </a:p>
          <a:p>
            <a:pPr lvl="1"/>
            <a:r>
              <a:rPr lang="en-US" dirty="0" smtClean="0"/>
              <a:t>Static parallelism (</a:t>
            </a:r>
            <a:r>
              <a:rPr lang="en-US" dirty="0" err="1" smtClean="0"/>
              <a:t>i.e</a:t>
            </a:r>
            <a:r>
              <a:rPr lang="en-US" dirty="0" smtClean="0"/>
              <a:t> at compile time the compiler decides which instructions should be executed in parallel)</a:t>
            </a:r>
          </a:p>
          <a:p>
            <a:r>
              <a:rPr lang="en-US" dirty="0" smtClean="0"/>
              <a:t>ILP is very application specific (it depends on how much each piece of data in your application relies on one another)</a:t>
            </a:r>
          </a:p>
          <a:p>
            <a:pPr lvl="1"/>
            <a:endParaRPr lang="en-US" dirty="0" smtClean="0"/>
          </a:p>
        </p:txBody>
      </p:sp>
      <p:sp>
        <p:nvSpPr>
          <p:cNvPr id="4" name="TextBox 3"/>
          <p:cNvSpPr txBox="1"/>
          <p:nvPr/>
        </p:nvSpPr>
        <p:spPr>
          <a:xfrm>
            <a:off x="7040180" y="2338942"/>
            <a:ext cx="5018469" cy="3693319"/>
          </a:xfrm>
          <a:prstGeom prst="rect">
            <a:avLst/>
          </a:prstGeom>
          <a:noFill/>
        </p:spPr>
        <p:txBody>
          <a:bodyPr wrap="square" rtlCol="0">
            <a:spAutoFit/>
          </a:bodyPr>
          <a:lstStyle/>
          <a:p>
            <a:r>
              <a:rPr lang="en-US" dirty="0" smtClean="0"/>
              <a:t>Example Program:</a:t>
            </a:r>
          </a:p>
          <a:p>
            <a:endParaRPr lang="en-US" dirty="0"/>
          </a:p>
          <a:p>
            <a:pPr marL="342900" indent="-342900">
              <a:buAutoNum type="arabicPeriod"/>
            </a:pPr>
            <a:r>
              <a:rPr lang="en-US" dirty="0" smtClean="0"/>
              <a:t>e = a + b</a:t>
            </a:r>
          </a:p>
          <a:p>
            <a:pPr marL="342900" indent="-342900">
              <a:buAutoNum type="arabicPeriod"/>
            </a:pPr>
            <a:r>
              <a:rPr lang="en-US" dirty="0" smtClean="0"/>
              <a:t>f = c + d</a:t>
            </a:r>
          </a:p>
          <a:p>
            <a:pPr marL="342900" indent="-342900">
              <a:buAutoNum type="arabicPeriod"/>
            </a:pPr>
            <a:r>
              <a:rPr lang="en-US" dirty="0" smtClean="0"/>
              <a:t>m = e * f</a:t>
            </a:r>
            <a:endParaRPr lang="en-US" dirty="0"/>
          </a:p>
          <a:p>
            <a:endParaRPr lang="en-US" dirty="0"/>
          </a:p>
          <a:p>
            <a:r>
              <a:rPr lang="en-US" dirty="0" smtClean="0"/>
              <a:t>Step 1 and Step 2 don’t rely on each other hence can be executed in parallel!!</a:t>
            </a:r>
          </a:p>
          <a:p>
            <a:endParaRPr lang="en-US" dirty="0" smtClean="0"/>
          </a:p>
          <a:p>
            <a:r>
              <a:rPr lang="en-US" dirty="0" smtClean="0"/>
              <a:t>So in an ILP capable system the following program would take 2 cycles to complete rather than 3 cycles (assuming that each operation takes 1 cycle to complete)</a:t>
            </a:r>
          </a:p>
        </p:txBody>
      </p:sp>
      <p:sp>
        <p:nvSpPr>
          <p:cNvPr id="5" name="TextBox 4"/>
          <p:cNvSpPr txBox="1"/>
          <p:nvPr/>
        </p:nvSpPr>
        <p:spPr>
          <a:xfrm>
            <a:off x="2971800" y="6488668"/>
            <a:ext cx="5677580" cy="369332"/>
          </a:xfrm>
          <a:prstGeom prst="rect">
            <a:avLst/>
          </a:prstGeom>
          <a:noFill/>
        </p:spPr>
        <p:txBody>
          <a:bodyPr wrap="none" rtlCol="0">
            <a:spAutoFit/>
          </a:bodyPr>
          <a:lstStyle/>
          <a:p>
            <a:r>
              <a:rPr lang="en-US" dirty="0" smtClean="0"/>
              <a:t>https://</a:t>
            </a:r>
            <a:r>
              <a:rPr lang="en-US" dirty="0" err="1" smtClean="0"/>
              <a:t>en.wikipedia.org</a:t>
            </a:r>
            <a:r>
              <a:rPr lang="en-US" dirty="0" smtClean="0"/>
              <a:t>/wiki/Instruction-</a:t>
            </a:r>
            <a:r>
              <a:rPr lang="en-US" dirty="0" err="1" smtClean="0"/>
              <a:t>level_parallelism</a:t>
            </a:r>
            <a:endParaRPr lang="en-US" dirty="0"/>
          </a:p>
        </p:txBody>
      </p:sp>
    </p:spTree>
    <p:extLst>
      <p:ext uri="{BB962C8B-B14F-4D97-AF65-F5344CB8AC3E}">
        <p14:creationId xmlns:p14="http://schemas.microsoft.com/office/powerpoint/2010/main" val="13383949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Compilers</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“Computes are dumb actors and compilers/programmers are the master playwrights”</a:t>
            </a:r>
          </a:p>
          <a:p>
            <a:pPr marL="0" indent="0">
              <a:buNone/>
            </a:pPr>
            <a:endParaRPr lang="en-US" dirty="0"/>
          </a:p>
          <a:p>
            <a:pPr marL="0" indent="0">
              <a:buNone/>
            </a:pPr>
            <a:r>
              <a:rPr lang="en-US" dirty="0" smtClean="0"/>
              <a:t>“A large part of modern out of order processors is hardware that could have been eliminated if a good compiler existed</a:t>
            </a:r>
            <a:r>
              <a:rPr lang="mr-IN" dirty="0" smtClean="0"/>
              <a:t>…</a:t>
            </a:r>
            <a:r>
              <a:rPr lang="en-US" dirty="0" smtClean="0"/>
              <a:t>. A large part of modern out of order processors was designed because computer architects thought compiler writers could not do a good job.”</a:t>
            </a:r>
          </a:p>
          <a:p>
            <a:pPr marL="0" indent="0">
              <a:buNone/>
            </a:pPr>
            <a:endParaRPr lang="en-US" dirty="0"/>
          </a:p>
          <a:p>
            <a:pPr marL="0" indent="0">
              <a:buNone/>
            </a:pPr>
            <a:r>
              <a:rPr lang="en-US" dirty="0" smtClean="0"/>
              <a:t>Compiler logic, </a:t>
            </a:r>
            <a:r>
              <a:rPr lang="en-US" dirty="0" err="1" smtClean="0"/>
              <a:t>hmmmmmm</a:t>
            </a:r>
            <a:r>
              <a:rPr lang="en-US" dirty="0" smtClean="0"/>
              <a:t>: replace while(1) to for(;;) </a:t>
            </a:r>
            <a:r>
              <a:rPr lang="mr-IN" dirty="0" smtClean="0"/>
              <a:t>…</a:t>
            </a:r>
            <a:r>
              <a:rPr lang="en-US" dirty="0" smtClean="0"/>
              <a:t>. I have optimized all the codes</a:t>
            </a:r>
            <a:endParaRPr lang="en-US" dirty="0"/>
          </a:p>
        </p:txBody>
      </p:sp>
      <p:sp>
        <p:nvSpPr>
          <p:cNvPr id="4" name="TextBox 3"/>
          <p:cNvSpPr txBox="1"/>
          <p:nvPr/>
        </p:nvSpPr>
        <p:spPr>
          <a:xfrm>
            <a:off x="1766527" y="6292850"/>
            <a:ext cx="7973145" cy="369332"/>
          </a:xfrm>
          <a:prstGeom prst="rect">
            <a:avLst/>
          </a:prstGeom>
          <a:noFill/>
        </p:spPr>
        <p:txBody>
          <a:bodyPr wrap="none" rtlCol="0">
            <a:spAutoFit/>
          </a:bodyPr>
          <a:lstStyle/>
          <a:p>
            <a:r>
              <a:rPr lang="en-US" dirty="0" err="1"/>
              <a:t>www.cs.utexas.edu</a:t>
            </a:r>
            <a:r>
              <a:rPr lang="en-US" dirty="0"/>
              <a:t>/users/</a:t>
            </a:r>
            <a:r>
              <a:rPr lang="en-US" dirty="0" err="1"/>
              <a:t>mckinley</a:t>
            </a:r>
            <a:r>
              <a:rPr lang="en-US" dirty="0"/>
              <a:t>/pl...2007/presentations/.../panel-plw-2007.ppt</a:t>
            </a:r>
          </a:p>
        </p:txBody>
      </p:sp>
    </p:spTree>
    <p:extLst>
      <p:ext uri="{BB962C8B-B14F-4D97-AF65-F5344CB8AC3E}">
        <p14:creationId xmlns:p14="http://schemas.microsoft.com/office/powerpoint/2010/main" val="13344439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Compiler Optimization Topics</a:t>
            </a:r>
            <a:endParaRPr lang="en-US" dirty="0"/>
          </a:p>
        </p:txBody>
      </p:sp>
      <p:sp>
        <p:nvSpPr>
          <p:cNvPr id="3" name="Content Placeholder 2"/>
          <p:cNvSpPr>
            <a:spLocks noGrp="1"/>
          </p:cNvSpPr>
          <p:nvPr>
            <p:ph idx="1"/>
          </p:nvPr>
        </p:nvSpPr>
        <p:spPr/>
        <p:txBody>
          <a:bodyPr/>
          <a:lstStyle/>
          <a:p>
            <a:r>
              <a:rPr lang="en-US" dirty="0" smtClean="0"/>
              <a:t>Algebraic simplifications</a:t>
            </a:r>
          </a:p>
          <a:p>
            <a:r>
              <a:rPr lang="en-US" dirty="0" smtClean="0"/>
              <a:t>Loops</a:t>
            </a:r>
          </a:p>
          <a:p>
            <a:pPr lvl="1"/>
            <a:r>
              <a:rPr lang="en-US" dirty="0" smtClean="0"/>
              <a:t>Invariant code (also known as code hoisting)</a:t>
            </a:r>
          </a:p>
          <a:p>
            <a:pPr lvl="1"/>
            <a:r>
              <a:rPr lang="en-US" dirty="0" smtClean="0"/>
              <a:t>Unrolling</a:t>
            </a:r>
          </a:p>
          <a:p>
            <a:r>
              <a:rPr lang="en-US" dirty="0" smtClean="0"/>
              <a:t>Function </a:t>
            </a:r>
            <a:r>
              <a:rPr lang="en-US" dirty="0" err="1" smtClean="0"/>
              <a:t>Inlining</a:t>
            </a:r>
            <a:endParaRPr lang="en-US" dirty="0" smtClean="0"/>
          </a:p>
          <a:p>
            <a:r>
              <a:rPr lang="en-US" dirty="0" smtClean="0"/>
              <a:t>Dead code elimination</a:t>
            </a:r>
          </a:p>
          <a:p>
            <a:r>
              <a:rPr lang="en-US" dirty="0" smtClean="0"/>
              <a:t>Global optimizations</a:t>
            </a:r>
          </a:p>
          <a:p>
            <a:endParaRPr lang="en-US" dirty="0"/>
          </a:p>
        </p:txBody>
      </p:sp>
    </p:spTree>
    <p:extLst>
      <p:ext uri="{BB962C8B-B14F-4D97-AF65-F5344CB8AC3E}">
        <p14:creationId xmlns:p14="http://schemas.microsoft.com/office/powerpoint/2010/main" val="7577213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bit about compilers</a:t>
            </a:r>
            <a:r>
              <a:rPr lang="mr-IN" dirty="0" smtClean="0"/>
              <a:t>…</a:t>
            </a:r>
            <a:endParaRPr lang="en-US" dirty="0"/>
          </a:p>
        </p:txBody>
      </p:sp>
      <p:sp>
        <p:nvSpPr>
          <p:cNvPr id="3" name="Content Placeholder 2"/>
          <p:cNvSpPr>
            <a:spLocks noGrp="1"/>
          </p:cNvSpPr>
          <p:nvPr>
            <p:ph idx="1"/>
          </p:nvPr>
        </p:nvSpPr>
        <p:spPr/>
        <p:txBody>
          <a:bodyPr/>
          <a:lstStyle/>
          <a:p>
            <a:r>
              <a:rPr lang="en-US" dirty="0" smtClean="0"/>
              <a:t>Must preserve the semantic equivalence of the programs.</a:t>
            </a:r>
          </a:p>
          <a:p>
            <a:r>
              <a:rPr lang="en-US" dirty="0" smtClean="0"/>
              <a:t>Algorithm should not be modified.</a:t>
            </a:r>
          </a:p>
          <a:p>
            <a:r>
              <a:rPr lang="en-US" dirty="0" smtClean="0"/>
              <a:t>Transformations should hopefully make the program faster.</a:t>
            </a:r>
          </a:p>
          <a:p>
            <a:r>
              <a:rPr lang="en-US" dirty="0" smtClean="0"/>
              <a:t>When in doubt be as conservative as possible (back to the first point).</a:t>
            </a:r>
          </a:p>
          <a:p>
            <a:endParaRPr lang="en-US" dirty="0"/>
          </a:p>
          <a:p>
            <a:endParaRPr lang="en-US" dirty="0" smtClean="0"/>
          </a:p>
          <a:p>
            <a:r>
              <a:rPr lang="en-US" dirty="0" smtClean="0"/>
              <a:t>Compilers have machine dependent and machine independent optimizations.</a:t>
            </a:r>
            <a:endParaRPr lang="en-US" dirty="0"/>
          </a:p>
        </p:txBody>
      </p:sp>
      <p:sp>
        <p:nvSpPr>
          <p:cNvPr id="5" name="TextBox 4"/>
          <p:cNvSpPr txBox="1"/>
          <p:nvPr/>
        </p:nvSpPr>
        <p:spPr>
          <a:xfrm>
            <a:off x="3100276" y="6316663"/>
            <a:ext cx="5991448" cy="369332"/>
          </a:xfrm>
          <a:prstGeom prst="rect">
            <a:avLst/>
          </a:prstGeom>
          <a:noFill/>
        </p:spPr>
        <p:txBody>
          <a:bodyPr wrap="none" rtlCol="0">
            <a:spAutoFit/>
          </a:bodyPr>
          <a:lstStyle/>
          <a:p>
            <a:r>
              <a:rPr lang="en-US" dirty="0" err="1"/>
              <a:t>www.iitg.ernet.in</a:t>
            </a:r>
            <a:r>
              <a:rPr lang="en-US" dirty="0"/>
              <a:t>/</a:t>
            </a:r>
            <a:r>
              <a:rPr lang="en-US" dirty="0" err="1"/>
              <a:t>dgoswami</a:t>
            </a:r>
            <a:r>
              <a:rPr lang="en-US" dirty="0"/>
              <a:t>/resource/Code-</a:t>
            </a:r>
            <a:r>
              <a:rPr lang="en-US" dirty="0" err="1"/>
              <a:t>Optimization.ppt</a:t>
            </a:r>
            <a:endParaRPr lang="en-US" dirty="0"/>
          </a:p>
        </p:txBody>
      </p:sp>
    </p:spTree>
    <p:extLst>
      <p:ext uri="{BB962C8B-B14F-4D97-AF65-F5344CB8AC3E}">
        <p14:creationId xmlns:p14="http://schemas.microsoft.com/office/powerpoint/2010/main" val="131864122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Algebraic </a:t>
            </a:r>
            <a:r>
              <a:rPr lang="en-US" dirty="0" smtClean="0"/>
              <a:t>simplifications/Constant folding</a:t>
            </a:r>
            <a:r>
              <a:rPr lang="en-US" dirty="0"/>
              <a:t/>
            </a:r>
            <a:br>
              <a:rPr lang="en-US" dirty="0"/>
            </a:br>
            <a:endParaRPr lang="en-US" dirty="0"/>
          </a:p>
        </p:txBody>
      </p:sp>
      <p:sp>
        <p:nvSpPr>
          <p:cNvPr id="3" name="Content Placeholder 2"/>
          <p:cNvSpPr>
            <a:spLocks noGrp="1"/>
          </p:cNvSpPr>
          <p:nvPr>
            <p:ph idx="1"/>
          </p:nvPr>
        </p:nvSpPr>
        <p:spPr/>
        <p:txBody>
          <a:bodyPr/>
          <a:lstStyle/>
          <a:p>
            <a:r>
              <a:rPr lang="en-US" dirty="0" smtClean="0"/>
              <a:t>Replace costly operations with simpler ones. For example (16*x) should be replaced with (x&lt;&lt;4)</a:t>
            </a:r>
          </a:p>
          <a:p>
            <a:r>
              <a:rPr lang="en-US" dirty="0" smtClean="0"/>
              <a:t>Constant folding is the evaluation of constant expressions at compile time rather than computing them at runtime. For example (x = 54*12*17) would be replaced with (x = 11016)</a:t>
            </a:r>
            <a:endParaRPr lang="en-US" dirty="0"/>
          </a:p>
        </p:txBody>
      </p:sp>
      <p:sp>
        <p:nvSpPr>
          <p:cNvPr id="4" name="TextBox 3"/>
          <p:cNvSpPr txBox="1"/>
          <p:nvPr/>
        </p:nvSpPr>
        <p:spPr>
          <a:xfrm>
            <a:off x="3788733" y="6311900"/>
            <a:ext cx="4614533" cy="369332"/>
          </a:xfrm>
          <a:prstGeom prst="rect">
            <a:avLst/>
          </a:prstGeom>
          <a:noFill/>
        </p:spPr>
        <p:txBody>
          <a:bodyPr wrap="none" rtlCol="0">
            <a:spAutoFit/>
          </a:bodyPr>
          <a:lstStyle/>
          <a:p>
            <a:r>
              <a:rPr lang="en-US" dirty="0"/>
              <a:t>https://</a:t>
            </a:r>
            <a:r>
              <a:rPr lang="en-US" dirty="0" err="1"/>
              <a:t>en.wikipedia.org</a:t>
            </a:r>
            <a:r>
              <a:rPr lang="en-US" dirty="0"/>
              <a:t>/wiki/</a:t>
            </a:r>
            <a:r>
              <a:rPr lang="en-US" dirty="0" err="1"/>
              <a:t>Constant_folding</a:t>
            </a:r>
            <a:endParaRPr lang="en-US" dirty="0"/>
          </a:p>
        </p:txBody>
      </p:sp>
    </p:spTree>
    <p:extLst>
      <p:ext uri="{BB962C8B-B14F-4D97-AF65-F5344CB8AC3E}">
        <p14:creationId xmlns:p14="http://schemas.microsoft.com/office/powerpoint/2010/main" val="129975888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Hoisting</a:t>
            </a:r>
            <a:endParaRPr lang="en-US" dirty="0"/>
          </a:p>
        </p:txBody>
      </p:sp>
      <p:sp>
        <p:nvSpPr>
          <p:cNvPr id="3" name="Content Placeholder 2"/>
          <p:cNvSpPr>
            <a:spLocks noGrp="1"/>
          </p:cNvSpPr>
          <p:nvPr>
            <p:ph idx="1"/>
          </p:nvPr>
        </p:nvSpPr>
        <p:spPr/>
        <p:txBody>
          <a:bodyPr/>
          <a:lstStyle/>
          <a:p>
            <a:r>
              <a:rPr lang="en-US" dirty="0" smtClean="0"/>
              <a:t>Statements or expressions that can be moved outside of the body of a loop without affecting the semantics of the program.</a:t>
            </a:r>
          </a:p>
          <a:p>
            <a:endParaRPr lang="en-US" dirty="0" smtClean="0"/>
          </a:p>
          <a:p>
            <a:pPr marL="0" indent="0">
              <a:buNone/>
            </a:pPr>
            <a:r>
              <a:rPr lang="en-US" dirty="0" smtClean="0"/>
              <a:t>Example:</a:t>
            </a:r>
          </a:p>
          <a:p>
            <a:pPr marL="0" indent="0">
              <a:buNone/>
            </a:pPr>
            <a:r>
              <a:rPr lang="en-US" dirty="0"/>
              <a:t>f</a:t>
            </a:r>
            <a:r>
              <a:rPr lang="en-US" dirty="0" smtClean="0"/>
              <a:t>or (</a:t>
            </a:r>
            <a:r>
              <a:rPr lang="en-US" dirty="0" err="1" smtClean="0"/>
              <a:t>int</a:t>
            </a:r>
            <a:r>
              <a:rPr lang="en-US" dirty="0" smtClean="0"/>
              <a:t> </a:t>
            </a:r>
            <a:r>
              <a:rPr lang="en-US" dirty="0" err="1" smtClean="0"/>
              <a:t>i</a:t>
            </a:r>
            <a:r>
              <a:rPr lang="en-US" dirty="0" smtClean="0"/>
              <a:t> = 0; </a:t>
            </a:r>
            <a:r>
              <a:rPr lang="en-US" dirty="0" err="1" smtClean="0"/>
              <a:t>i</a:t>
            </a:r>
            <a:r>
              <a:rPr lang="en-US" dirty="0" smtClean="0"/>
              <a:t> &lt; n; </a:t>
            </a:r>
            <a:r>
              <a:rPr lang="en-US" dirty="0" err="1" smtClean="0"/>
              <a:t>i</a:t>
            </a:r>
            <a:r>
              <a:rPr lang="en-US" dirty="0" smtClean="0"/>
              <a:t>++) {</a:t>
            </a:r>
          </a:p>
          <a:p>
            <a:pPr marL="0" indent="0">
              <a:buNone/>
            </a:pPr>
            <a:r>
              <a:rPr lang="en-US" dirty="0" smtClean="0"/>
              <a:t>	x = y + z;</a:t>
            </a:r>
          </a:p>
          <a:p>
            <a:pPr marL="0" indent="0">
              <a:buNone/>
            </a:pPr>
            <a:r>
              <a:rPr lang="en-US" dirty="0"/>
              <a:t>	</a:t>
            </a:r>
            <a:r>
              <a:rPr lang="en-US" dirty="0" smtClean="0"/>
              <a:t>a[</a:t>
            </a:r>
            <a:r>
              <a:rPr lang="en-US" dirty="0" err="1" smtClean="0"/>
              <a:t>i</a:t>
            </a:r>
            <a:r>
              <a:rPr lang="en-US" dirty="0" smtClean="0"/>
              <a:t>] = 6 * </a:t>
            </a:r>
            <a:r>
              <a:rPr lang="en-US" dirty="0" err="1" smtClean="0"/>
              <a:t>i</a:t>
            </a:r>
            <a:r>
              <a:rPr lang="en-US" dirty="0" smtClean="0"/>
              <a:t> + x * x;</a:t>
            </a:r>
            <a:endParaRPr lang="en-US" dirty="0"/>
          </a:p>
          <a:p>
            <a:pPr marL="0" indent="0">
              <a:buNone/>
            </a:pPr>
            <a:r>
              <a:rPr lang="en-US" dirty="0" smtClean="0"/>
              <a:t>}</a:t>
            </a:r>
          </a:p>
        </p:txBody>
      </p:sp>
      <p:sp>
        <p:nvSpPr>
          <p:cNvPr id="4" name="TextBox 3"/>
          <p:cNvSpPr txBox="1"/>
          <p:nvPr/>
        </p:nvSpPr>
        <p:spPr>
          <a:xfrm>
            <a:off x="3226304" y="6311900"/>
            <a:ext cx="5739392" cy="369332"/>
          </a:xfrm>
          <a:prstGeom prst="rect">
            <a:avLst/>
          </a:prstGeom>
          <a:noFill/>
        </p:spPr>
        <p:txBody>
          <a:bodyPr wrap="none" rtlCol="0">
            <a:spAutoFit/>
          </a:bodyPr>
          <a:lstStyle/>
          <a:p>
            <a:r>
              <a:rPr lang="en-US" dirty="0"/>
              <a:t>https://</a:t>
            </a:r>
            <a:r>
              <a:rPr lang="en-US" dirty="0" err="1"/>
              <a:t>en.wikipedia.org</a:t>
            </a:r>
            <a:r>
              <a:rPr lang="en-US" dirty="0"/>
              <a:t>/wiki/Loop-</a:t>
            </a:r>
            <a:r>
              <a:rPr lang="en-US" dirty="0" err="1"/>
              <a:t>invariant_code_motion</a:t>
            </a:r>
            <a:endParaRPr lang="en-US" dirty="0"/>
          </a:p>
        </p:txBody>
      </p:sp>
    </p:spTree>
    <p:extLst>
      <p:ext uri="{BB962C8B-B14F-4D97-AF65-F5344CB8AC3E}">
        <p14:creationId xmlns:p14="http://schemas.microsoft.com/office/powerpoint/2010/main" val="8329013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Loop Unrolling</a:t>
            </a:r>
            <a:endParaRPr lang="en-US" dirty="0"/>
          </a:p>
        </p:txBody>
      </p:sp>
      <p:sp>
        <p:nvSpPr>
          <p:cNvPr id="3" name="Content Placeholder 2"/>
          <p:cNvSpPr>
            <a:spLocks noGrp="1"/>
          </p:cNvSpPr>
          <p:nvPr>
            <p:ph idx="1"/>
          </p:nvPr>
        </p:nvSpPr>
        <p:spPr>
          <a:xfrm>
            <a:off x="400050" y="2506662"/>
            <a:ext cx="5295900" cy="4351338"/>
          </a:xfrm>
        </p:spPr>
        <p:txBody>
          <a:bodyPr/>
          <a:lstStyle/>
          <a:p>
            <a:r>
              <a:rPr lang="en-US" dirty="0"/>
              <a:t>Is a loop transformation technique that attempts to optimize program execution speed at the expense of its binary size.</a:t>
            </a:r>
          </a:p>
          <a:p>
            <a:r>
              <a:rPr lang="en-US" dirty="0" smtClean="0"/>
              <a:t>Optimization works by expanding the loop so less loop control (loop iterations) instructions are executed, obviously this will result in a larger code base.</a:t>
            </a:r>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6450" y="2501588"/>
            <a:ext cx="5753100" cy="3105366"/>
          </a:xfrm>
          <a:prstGeom prst="rect">
            <a:avLst/>
          </a:prstGeom>
        </p:spPr>
      </p:pic>
      <p:sp>
        <p:nvSpPr>
          <p:cNvPr id="5" name="TextBox 4"/>
          <p:cNvSpPr txBox="1"/>
          <p:nvPr/>
        </p:nvSpPr>
        <p:spPr>
          <a:xfrm>
            <a:off x="3882381" y="6427911"/>
            <a:ext cx="4427238" cy="369332"/>
          </a:xfrm>
          <a:prstGeom prst="rect">
            <a:avLst/>
          </a:prstGeom>
          <a:noFill/>
        </p:spPr>
        <p:txBody>
          <a:bodyPr wrap="none" rtlCol="0">
            <a:spAutoFit/>
          </a:bodyPr>
          <a:lstStyle/>
          <a:p>
            <a:r>
              <a:rPr lang="en-US" dirty="0"/>
              <a:t>https://</a:t>
            </a:r>
            <a:r>
              <a:rPr lang="en-US" dirty="0" err="1"/>
              <a:t>en.wikipedia.org</a:t>
            </a:r>
            <a:r>
              <a:rPr lang="en-US" dirty="0"/>
              <a:t>/wiki/</a:t>
            </a:r>
            <a:r>
              <a:rPr lang="en-US" dirty="0" err="1"/>
              <a:t>Loop_unrolling</a:t>
            </a:r>
            <a:endParaRPr lang="en-US" dirty="0"/>
          </a:p>
        </p:txBody>
      </p:sp>
    </p:spTree>
    <p:extLst>
      <p:ext uri="{BB962C8B-B14F-4D97-AF65-F5344CB8AC3E}">
        <p14:creationId xmlns:p14="http://schemas.microsoft.com/office/powerpoint/2010/main" val="14392940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this talk isn’t about </a:t>
            </a:r>
            <a:r>
              <a:rPr lang="en-US" dirty="0" smtClean="0">
                <a:sym typeface="Wingdings"/>
              </a:rPr>
              <a:t></a:t>
            </a:r>
            <a:endParaRPr lang="en-US" dirty="0"/>
          </a:p>
        </p:txBody>
      </p:sp>
      <p:sp>
        <p:nvSpPr>
          <p:cNvPr id="3" name="Content Placeholder 2"/>
          <p:cNvSpPr>
            <a:spLocks noGrp="1"/>
          </p:cNvSpPr>
          <p:nvPr>
            <p:ph idx="1"/>
          </p:nvPr>
        </p:nvSpPr>
        <p:spPr/>
        <p:txBody>
          <a:bodyPr/>
          <a:lstStyle/>
          <a:p>
            <a:r>
              <a:rPr lang="en-US" dirty="0" smtClean="0"/>
              <a:t>How do compilers compile</a:t>
            </a:r>
          </a:p>
          <a:p>
            <a:r>
              <a:rPr lang="en-US" dirty="0" smtClean="0"/>
              <a:t>Caches</a:t>
            </a:r>
          </a:p>
          <a:p>
            <a:r>
              <a:rPr lang="en-US" dirty="0" smtClean="0"/>
              <a:t>Just in Time Execution</a:t>
            </a:r>
          </a:p>
          <a:p>
            <a:r>
              <a:rPr lang="en-US" dirty="0" smtClean="0"/>
              <a:t>Increased clock speed</a:t>
            </a:r>
          </a:p>
          <a:p>
            <a:r>
              <a:rPr lang="en-US" dirty="0" smtClean="0"/>
              <a:t>More transistors</a:t>
            </a:r>
          </a:p>
          <a:p>
            <a:r>
              <a:rPr lang="en-US" dirty="0" smtClean="0"/>
              <a:t>Dataflow architectures</a:t>
            </a:r>
          </a:p>
          <a:p>
            <a:r>
              <a:rPr lang="en-US" dirty="0" smtClean="0"/>
              <a:t>&lt;Insert other important topic here&gt;</a:t>
            </a:r>
          </a:p>
          <a:p>
            <a:endParaRPr lang="en-US" dirty="0" smtClean="0"/>
          </a:p>
          <a:p>
            <a:endParaRPr lang="en-US" dirty="0"/>
          </a:p>
        </p:txBody>
      </p:sp>
      <p:pic>
        <p:nvPicPr>
          <p:cNvPr id="4" name="Picture 3"/>
          <p:cNvPicPr>
            <a:picLocks noChangeAspect="1"/>
          </p:cNvPicPr>
          <p:nvPr/>
        </p:nvPicPr>
        <p:blipFill>
          <a:blip r:embed="rId2"/>
          <a:stretch>
            <a:fillRect/>
          </a:stretch>
        </p:blipFill>
        <p:spPr>
          <a:xfrm>
            <a:off x="5238750" y="2324100"/>
            <a:ext cx="6583680" cy="2438400"/>
          </a:xfrm>
          <a:prstGeom prst="rect">
            <a:avLst/>
          </a:prstGeom>
        </p:spPr>
      </p:pic>
      <p:pic>
        <p:nvPicPr>
          <p:cNvPr id="5" name="Picture 4"/>
          <p:cNvPicPr>
            <a:picLocks noChangeAspect="1"/>
          </p:cNvPicPr>
          <p:nvPr/>
        </p:nvPicPr>
        <p:blipFill>
          <a:blip r:embed="rId3"/>
          <a:stretch>
            <a:fillRect/>
          </a:stretch>
        </p:blipFill>
        <p:spPr>
          <a:xfrm>
            <a:off x="6930390" y="1943100"/>
            <a:ext cx="3200400" cy="3200400"/>
          </a:xfrm>
          <a:prstGeom prst="rect">
            <a:avLst/>
          </a:prstGeom>
        </p:spPr>
      </p:pic>
    </p:spTree>
    <p:extLst>
      <p:ext uri="{BB962C8B-B14F-4D97-AF65-F5344CB8AC3E}">
        <p14:creationId xmlns:p14="http://schemas.microsoft.com/office/powerpoint/2010/main" val="8425000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 </a:t>
            </a:r>
            <a:r>
              <a:rPr lang="en-US" dirty="0" err="1" smtClean="0"/>
              <a:t>inlining</a:t>
            </a:r>
            <a:endParaRPr lang="en-US" dirty="0"/>
          </a:p>
        </p:txBody>
      </p:sp>
      <p:sp>
        <p:nvSpPr>
          <p:cNvPr id="3" name="Content Placeholder 2"/>
          <p:cNvSpPr>
            <a:spLocks noGrp="1"/>
          </p:cNvSpPr>
          <p:nvPr>
            <p:ph idx="1"/>
          </p:nvPr>
        </p:nvSpPr>
        <p:spPr/>
        <p:txBody>
          <a:bodyPr/>
          <a:lstStyle/>
          <a:p>
            <a:r>
              <a:rPr lang="en-US" dirty="0" smtClean="0"/>
              <a:t>is the replacement of a function call with the actual body of the function.</a:t>
            </a:r>
          </a:p>
          <a:p>
            <a:pPr marL="0" indent="0">
              <a:buNone/>
            </a:pPr>
            <a:endParaRPr lang="en-US" dirty="0" smtClean="0"/>
          </a:p>
          <a:p>
            <a:pPr marL="0" indent="0">
              <a:buNone/>
            </a:pPr>
            <a:endParaRPr lang="en-US" dirty="0" smtClean="0"/>
          </a:p>
          <a:p>
            <a:endParaRPr lang="en-US" dirty="0"/>
          </a:p>
          <a:p>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2550" y="4102894"/>
            <a:ext cx="2641600" cy="1524000"/>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8200" y="4102894"/>
            <a:ext cx="2222500" cy="863600"/>
          </a:xfrm>
          <a:prstGeom prst="rect">
            <a:avLst/>
          </a:prstGeom>
        </p:spPr>
      </p:pic>
      <p:cxnSp>
        <p:nvCxnSpPr>
          <p:cNvPr id="10" name="Straight Arrow Connector 9"/>
          <p:cNvCxnSpPr/>
          <p:nvPr/>
        </p:nvCxnSpPr>
        <p:spPr>
          <a:xfrm>
            <a:off x="4324350" y="4534694"/>
            <a:ext cx="2381250" cy="0"/>
          </a:xfrm>
          <a:prstGeom prst="straightConnector1">
            <a:avLst/>
          </a:prstGeom>
          <a:ln w="1524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923978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Dead code elimination</a:t>
            </a:r>
            <a:endParaRPr lang="en-US" dirty="0"/>
          </a:p>
        </p:txBody>
      </p:sp>
      <p:sp>
        <p:nvSpPr>
          <p:cNvPr id="3" name="Content Placeholder 2"/>
          <p:cNvSpPr>
            <a:spLocks noGrp="1"/>
          </p:cNvSpPr>
          <p:nvPr>
            <p:ph idx="1"/>
          </p:nvPr>
        </p:nvSpPr>
        <p:spPr>
          <a:xfrm>
            <a:off x="602505" y="2603500"/>
            <a:ext cx="5493495" cy="3416300"/>
          </a:xfrm>
        </p:spPr>
        <p:txBody>
          <a:bodyPr/>
          <a:lstStyle/>
          <a:p>
            <a:r>
              <a:rPr lang="en-US" dirty="0" smtClean="0"/>
              <a:t>The removal of code which does not affect the program results.</a:t>
            </a:r>
          </a:p>
          <a:p>
            <a:pPr marL="0" indent="0">
              <a:buNone/>
            </a:pPr>
            <a:r>
              <a:rPr lang="en-US" dirty="0" smtClean="0"/>
              <a:t>Benefits: </a:t>
            </a:r>
          </a:p>
          <a:p>
            <a:pPr lvl="1"/>
            <a:r>
              <a:rPr lang="en-US" dirty="0" smtClean="0"/>
              <a:t>include faster computation time due to less operations to execute.</a:t>
            </a:r>
          </a:p>
          <a:p>
            <a:pPr lvl="1"/>
            <a:r>
              <a:rPr lang="en-US" dirty="0" smtClean="0"/>
              <a:t>Smaller application size due to the removal of the unneeded code.</a:t>
            </a:r>
          </a:p>
          <a:p>
            <a:pPr lvl="1"/>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1616" y="2603500"/>
            <a:ext cx="5638800" cy="2463800"/>
          </a:xfrm>
          <a:prstGeom prst="rect">
            <a:avLst/>
          </a:prstGeom>
        </p:spPr>
      </p:pic>
      <p:sp>
        <p:nvSpPr>
          <p:cNvPr id="5" name="TextBox 4"/>
          <p:cNvSpPr txBox="1"/>
          <p:nvPr/>
        </p:nvSpPr>
        <p:spPr>
          <a:xfrm>
            <a:off x="3468101" y="6311900"/>
            <a:ext cx="5255798" cy="369332"/>
          </a:xfrm>
          <a:prstGeom prst="rect">
            <a:avLst/>
          </a:prstGeom>
          <a:noFill/>
        </p:spPr>
        <p:txBody>
          <a:bodyPr wrap="none" rtlCol="0">
            <a:spAutoFit/>
          </a:bodyPr>
          <a:lstStyle/>
          <a:p>
            <a:r>
              <a:rPr lang="en-US" dirty="0"/>
              <a:t>https://</a:t>
            </a:r>
            <a:r>
              <a:rPr lang="en-US" dirty="0" err="1"/>
              <a:t>en.wikipedia.org</a:t>
            </a:r>
            <a:r>
              <a:rPr lang="en-US" dirty="0"/>
              <a:t>/wiki/</a:t>
            </a:r>
            <a:r>
              <a:rPr lang="en-US" dirty="0" err="1"/>
              <a:t>Dead_code_elimination</a:t>
            </a:r>
            <a:endParaRPr lang="en-US" dirty="0"/>
          </a:p>
        </p:txBody>
      </p:sp>
    </p:spTree>
    <p:extLst>
      <p:ext uri="{BB962C8B-B14F-4D97-AF65-F5344CB8AC3E}">
        <p14:creationId xmlns:p14="http://schemas.microsoft.com/office/powerpoint/2010/main" val="2667182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Global optimizations</a:t>
            </a:r>
            <a:endParaRPr lang="en-US" dirty="0"/>
          </a:p>
        </p:txBody>
      </p:sp>
      <p:sp>
        <p:nvSpPr>
          <p:cNvPr id="3" name="Content Placeholder 2"/>
          <p:cNvSpPr>
            <a:spLocks noGrp="1"/>
          </p:cNvSpPr>
          <p:nvPr>
            <p:ph idx="1"/>
          </p:nvPr>
        </p:nvSpPr>
        <p:spPr/>
        <p:txBody>
          <a:bodyPr/>
          <a:lstStyle/>
          <a:p>
            <a:r>
              <a:rPr lang="en-US" dirty="0" smtClean="0"/>
              <a:t>Optimizations can be extended to an entire control-flow graph. </a:t>
            </a:r>
          </a:p>
          <a:p>
            <a:r>
              <a:rPr lang="en-US" dirty="0" smtClean="0"/>
              <a:t>Usually done on function levels with worst case assumptions regarding outside calls or use of global variables.</a:t>
            </a:r>
            <a:endParaRPr lang="en-US" dirty="0"/>
          </a:p>
        </p:txBody>
      </p:sp>
    </p:spTree>
    <p:extLst>
      <p:ext uri="{BB962C8B-B14F-4D97-AF65-F5344CB8AC3E}">
        <p14:creationId xmlns:p14="http://schemas.microsoft.com/office/powerpoint/2010/main" val="74291195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Optimize the following</a:t>
            </a:r>
            <a:r>
              <a:rPr lang="mr-IN" dirty="0" smtClean="0"/>
              <a:t>…</a:t>
            </a:r>
            <a:endParaRPr lang="en-US" dirty="0"/>
          </a:p>
        </p:txBody>
      </p:sp>
      <p:sp>
        <p:nvSpPr>
          <p:cNvPr id="3" name="Content Placeholder 2"/>
          <p:cNvSpPr>
            <a:spLocks noGrp="1"/>
          </p:cNvSpPr>
          <p:nvPr>
            <p:ph idx="1"/>
          </p:nvPr>
        </p:nvSpPr>
        <p:spPr/>
        <p:txBody>
          <a:bodyPr/>
          <a:lstStyle/>
          <a:p>
            <a:pPr marL="0" indent="0">
              <a:buNone/>
            </a:pPr>
            <a:r>
              <a:rPr lang="en-US" dirty="0" err="1" smtClean="0"/>
              <a:t>int</a:t>
            </a:r>
            <a:r>
              <a:rPr lang="en-US" dirty="0" smtClean="0"/>
              <a:t> foo(</a:t>
            </a:r>
            <a:r>
              <a:rPr lang="en-US" dirty="0" err="1" smtClean="0"/>
              <a:t>int</a:t>
            </a:r>
            <a:r>
              <a:rPr lang="en-US" dirty="0" smtClean="0"/>
              <a:t> *a, </a:t>
            </a:r>
            <a:r>
              <a:rPr lang="en-US" dirty="0" err="1" smtClean="0"/>
              <a:t>int</a:t>
            </a:r>
            <a:r>
              <a:rPr lang="en-US" dirty="0" smtClean="0"/>
              <a:t> *b) {</a:t>
            </a:r>
          </a:p>
          <a:p>
            <a:pPr marL="0" indent="0">
              <a:buNone/>
            </a:pPr>
            <a:r>
              <a:rPr lang="en-US" dirty="0" smtClean="0"/>
              <a:t>	*a = 2;</a:t>
            </a:r>
          </a:p>
          <a:p>
            <a:pPr marL="0" indent="0">
              <a:buNone/>
            </a:pPr>
            <a:r>
              <a:rPr lang="en-US" dirty="0"/>
              <a:t>	</a:t>
            </a:r>
            <a:r>
              <a:rPr lang="en-US" dirty="0" smtClean="0"/>
              <a:t>*b = 3;</a:t>
            </a:r>
          </a:p>
          <a:p>
            <a:pPr marL="0" indent="0">
              <a:buNone/>
            </a:pPr>
            <a:r>
              <a:rPr lang="en-US" dirty="0"/>
              <a:t>	</a:t>
            </a:r>
            <a:r>
              <a:rPr lang="en-US" dirty="0" smtClean="0"/>
              <a:t>return *a+*b;</a:t>
            </a:r>
            <a:endParaRPr lang="en-US" dirty="0"/>
          </a:p>
          <a:p>
            <a:pPr marL="0" indent="0">
              <a:buNone/>
            </a:pPr>
            <a:r>
              <a:rPr lang="en-US" dirty="0" smtClean="0"/>
              <a:t>}</a:t>
            </a:r>
            <a:endParaRPr lang="en-US" dirty="0"/>
          </a:p>
        </p:txBody>
      </p:sp>
    </p:spTree>
    <p:extLst>
      <p:ext uri="{BB962C8B-B14F-4D97-AF65-F5344CB8AC3E}">
        <p14:creationId xmlns:p14="http://schemas.microsoft.com/office/powerpoint/2010/main" val="126612014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of compilers</a:t>
            </a:r>
            <a:endParaRPr lang="en-US" dirty="0"/>
          </a:p>
        </p:txBody>
      </p:sp>
      <p:sp>
        <p:nvSpPr>
          <p:cNvPr id="3" name="Content Placeholder 2"/>
          <p:cNvSpPr>
            <a:spLocks noGrp="1"/>
          </p:cNvSpPr>
          <p:nvPr>
            <p:ph idx="1"/>
          </p:nvPr>
        </p:nvSpPr>
        <p:spPr>
          <a:xfrm>
            <a:off x="838199" y="2529944"/>
            <a:ext cx="10515600" cy="4351338"/>
          </a:xfrm>
        </p:spPr>
        <p:txBody>
          <a:bodyPr/>
          <a:lstStyle/>
          <a:p>
            <a:pPr marL="0" indent="0">
              <a:buNone/>
            </a:pPr>
            <a:r>
              <a:rPr lang="en-US" dirty="0" smtClean="0"/>
              <a:t>“Optimization for scalar machines is a problem that was solved ten years ago.” </a:t>
            </a:r>
            <a:r>
              <a:rPr lang="mr-IN" dirty="0" smtClean="0"/>
              <a:t>–</a:t>
            </a:r>
            <a:r>
              <a:rPr lang="en-US" dirty="0" smtClean="0"/>
              <a:t> David </a:t>
            </a:r>
            <a:r>
              <a:rPr lang="en-US" dirty="0" err="1" smtClean="0"/>
              <a:t>Kuck</a:t>
            </a:r>
            <a:r>
              <a:rPr lang="en-US" dirty="0" smtClean="0"/>
              <a:t>, Fall 1990</a:t>
            </a:r>
          </a:p>
          <a:p>
            <a:pPr marL="0" indent="0">
              <a:buNone/>
            </a:pPr>
            <a:endParaRPr lang="en-US" dirty="0" smtClean="0"/>
          </a:p>
          <a:p>
            <a:pPr marL="0" indent="0">
              <a:buNone/>
            </a:pPr>
            <a:r>
              <a:rPr lang="en-US" dirty="0" smtClean="0"/>
              <a:t>Maybe for 1990 standards but in todays world a few things are evolving:</a:t>
            </a:r>
          </a:p>
          <a:p>
            <a:r>
              <a:rPr lang="en-US" dirty="0" smtClean="0"/>
              <a:t>Architectures keep changing</a:t>
            </a:r>
          </a:p>
          <a:p>
            <a:r>
              <a:rPr lang="en-US" dirty="0" smtClean="0"/>
              <a:t>Languages keep changing</a:t>
            </a:r>
          </a:p>
          <a:p>
            <a:r>
              <a:rPr lang="en-US" dirty="0" smtClean="0"/>
              <a:t>Applications keep changing</a:t>
            </a:r>
          </a:p>
          <a:p>
            <a:r>
              <a:rPr lang="en-US" dirty="0" smtClean="0"/>
              <a:t>When to compile keeps changing</a:t>
            </a:r>
            <a:endParaRPr lang="en-US" dirty="0"/>
          </a:p>
        </p:txBody>
      </p:sp>
      <p:sp>
        <p:nvSpPr>
          <p:cNvPr id="4" name="TextBox 3"/>
          <p:cNvSpPr txBox="1"/>
          <p:nvPr/>
        </p:nvSpPr>
        <p:spPr>
          <a:xfrm>
            <a:off x="3530810" y="6311900"/>
            <a:ext cx="5130379" cy="369332"/>
          </a:xfrm>
          <a:prstGeom prst="rect">
            <a:avLst/>
          </a:prstGeom>
          <a:noFill/>
        </p:spPr>
        <p:txBody>
          <a:bodyPr wrap="none" rtlCol="0">
            <a:spAutoFit/>
          </a:bodyPr>
          <a:lstStyle/>
          <a:p>
            <a:r>
              <a:rPr lang="en-US" dirty="0" err="1"/>
              <a:t>www.cs.utexas.edu</a:t>
            </a:r>
            <a:r>
              <a:rPr lang="en-US" dirty="0"/>
              <a:t>/users/</a:t>
            </a:r>
            <a:r>
              <a:rPr lang="en-US" dirty="0" err="1"/>
              <a:t>mckinley</a:t>
            </a:r>
            <a:r>
              <a:rPr lang="en-US" dirty="0"/>
              <a:t>/380C/</a:t>
            </a:r>
            <a:r>
              <a:rPr lang="en-US" dirty="0" err="1"/>
              <a:t>lecs</a:t>
            </a:r>
            <a:r>
              <a:rPr lang="en-US" dirty="0"/>
              <a:t>/01.pp</a:t>
            </a:r>
          </a:p>
        </p:txBody>
      </p:sp>
    </p:spTree>
    <p:extLst>
      <p:ext uri="{BB962C8B-B14F-4D97-AF65-F5344CB8AC3E}">
        <p14:creationId xmlns:p14="http://schemas.microsoft.com/office/powerpoint/2010/main" val="196310131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Questions?</a:t>
            </a:r>
            <a:endParaRPr lang="en-US" dirty="0"/>
          </a:p>
        </p:txBody>
      </p:sp>
      <p:pic>
        <p:nvPicPr>
          <p:cNvPr id="4" name="Picture 3"/>
          <p:cNvPicPr>
            <a:picLocks noChangeAspect="1"/>
          </p:cNvPicPr>
          <p:nvPr/>
        </p:nvPicPr>
        <p:blipFill>
          <a:blip r:embed="rId2"/>
          <a:stretch>
            <a:fillRect/>
          </a:stretch>
        </p:blipFill>
        <p:spPr>
          <a:xfrm>
            <a:off x="2667000" y="1828800"/>
            <a:ext cx="6502400" cy="4876800"/>
          </a:xfrm>
          <a:prstGeom prst="rect">
            <a:avLst/>
          </a:prstGeom>
        </p:spPr>
      </p:pic>
    </p:spTree>
    <p:extLst>
      <p:ext uri="{BB962C8B-B14F-4D97-AF65-F5344CB8AC3E}">
        <p14:creationId xmlns:p14="http://schemas.microsoft.com/office/powerpoint/2010/main" val="14412361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Motivations for this Talk</a:t>
            </a:r>
            <a:endParaRPr lang="en-US" dirty="0"/>
          </a:p>
        </p:txBody>
      </p:sp>
      <p:sp>
        <p:nvSpPr>
          <p:cNvPr id="3" name="Content Placeholder 2"/>
          <p:cNvSpPr>
            <a:spLocks noGrp="1"/>
          </p:cNvSpPr>
          <p:nvPr>
            <p:ph idx="1"/>
          </p:nvPr>
        </p:nvSpPr>
        <p:spPr/>
        <p:txBody>
          <a:bodyPr/>
          <a:lstStyle/>
          <a:p>
            <a:pPr marL="0" indent="0">
              <a:buNone/>
            </a:pPr>
            <a:r>
              <a:rPr lang="en-US" dirty="0" smtClean="0"/>
              <a:t>Its on the edge of the Software/Hardware paradigm!!!</a:t>
            </a:r>
            <a:endParaRPr lang="en-US" dirty="0"/>
          </a:p>
        </p:txBody>
      </p:sp>
    </p:spTree>
    <p:extLst>
      <p:ext uri="{BB962C8B-B14F-4D97-AF65-F5344CB8AC3E}">
        <p14:creationId xmlns:p14="http://schemas.microsoft.com/office/powerpoint/2010/main" val="12915971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Processors</a:t>
            </a:r>
            <a:endParaRPr lang="en-US" dirty="0"/>
          </a:p>
        </p:txBody>
      </p:sp>
      <p:pic>
        <p:nvPicPr>
          <p:cNvPr id="4" name="Picture 3"/>
          <p:cNvPicPr>
            <a:picLocks noChangeAspect="1"/>
          </p:cNvPicPr>
          <p:nvPr/>
        </p:nvPicPr>
        <p:blipFill>
          <a:blip r:embed="rId3"/>
          <a:stretch>
            <a:fillRect/>
          </a:stretch>
        </p:blipFill>
        <p:spPr>
          <a:xfrm>
            <a:off x="2603500" y="1690688"/>
            <a:ext cx="6985000" cy="4483100"/>
          </a:xfrm>
          <a:prstGeom prst="rect">
            <a:avLst/>
          </a:prstGeom>
        </p:spPr>
      </p:pic>
    </p:spTree>
    <p:extLst>
      <p:ext uri="{BB962C8B-B14F-4D97-AF65-F5344CB8AC3E}">
        <p14:creationId xmlns:p14="http://schemas.microsoft.com/office/powerpoint/2010/main" val="1060046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Processor Optimization Topics</a:t>
            </a:r>
            <a:endParaRPr lang="en-US" dirty="0"/>
          </a:p>
        </p:txBody>
      </p:sp>
      <p:sp>
        <p:nvSpPr>
          <p:cNvPr id="3" name="Content Placeholder 2"/>
          <p:cNvSpPr>
            <a:spLocks noGrp="1"/>
          </p:cNvSpPr>
          <p:nvPr>
            <p:ph idx="1"/>
          </p:nvPr>
        </p:nvSpPr>
        <p:spPr/>
        <p:txBody>
          <a:bodyPr/>
          <a:lstStyle/>
          <a:p>
            <a:r>
              <a:rPr lang="en-US" dirty="0" smtClean="0"/>
              <a:t>Pipelines</a:t>
            </a:r>
          </a:p>
          <a:p>
            <a:r>
              <a:rPr lang="en-US" dirty="0" smtClean="0"/>
              <a:t>Superscalar</a:t>
            </a:r>
          </a:p>
          <a:p>
            <a:r>
              <a:rPr lang="en-US" dirty="0" smtClean="0"/>
              <a:t>Out-of-order execution</a:t>
            </a:r>
          </a:p>
          <a:p>
            <a:r>
              <a:rPr lang="en-US" dirty="0" smtClean="0"/>
              <a:t>Register Renaming</a:t>
            </a:r>
          </a:p>
          <a:p>
            <a:r>
              <a:rPr lang="en-US" dirty="0" smtClean="0"/>
              <a:t>Branch Prediction</a:t>
            </a:r>
          </a:p>
          <a:p>
            <a:r>
              <a:rPr lang="en-US" dirty="0" smtClean="0"/>
              <a:t>Speculative execution</a:t>
            </a:r>
          </a:p>
          <a:p>
            <a:r>
              <a:rPr lang="en-US" dirty="0" smtClean="0"/>
              <a:t>ILP (Instruction Level Parallelism)</a:t>
            </a:r>
          </a:p>
        </p:txBody>
      </p:sp>
    </p:spTree>
    <p:extLst>
      <p:ext uri="{BB962C8B-B14F-4D97-AF65-F5344CB8AC3E}">
        <p14:creationId xmlns:p14="http://schemas.microsoft.com/office/powerpoint/2010/main" val="4447699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00062"/>
            <a:ext cx="10515600" cy="1325563"/>
          </a:xfrm>
        </p:spPr>
        <p:txBody>
          <a:bodyPr/>
          <a:lstStyle/>
          <a:p>
            <a:r>
              <a:rPr lang="en-US" dirty="0" smtClean="0"/>
              <a:t>What are Pipelines</a:t>
            </a:r>
            <a:endParaRPr lang="en-US" dirty="0"/>
          </a:p>
        </p:txBody>
      </p:sp>
      <p:sp>
        <p:nvSpPr>
          <p:cNvPr id="3" name="Content Placeholder 2"/>
          <p:cNvSpPr>
            <a:spLocks noGrp="1"/>
          </p:cNvSpPr>
          <p:nvPr>
            <p:ph idx="1"/>
          </p:nvPr>
        </p:nvSpPr>
        <p:spPr>
          <a:xfrm>
            <a:off x="609600" y="2356364"/>
            <a:ext cx="6629400" cy="4351338"/>
          </a:xfrm>
        </p:spPr>
        <p:txBody>
          <a:bodyPr>
            <a:normAutofit/>
          </a:bodyPr>
          <a:lstStyle/>
          <a:p>
            <a:r>
              <a:rPr lang="en-US" dirty="0" smtClean="0"/>
              <a:t>Pipeline is a set of data processing elements connected in series, where the output of one element is the input of the next one.</a:t>
            </a:r>
          </a:p>
          <a:p>
            <a:r>
              <a:rPr lang="en-US" dirty="0" smtClean="0"/>
              <a:t>A typical 5 stage pipeline consists of the following 5 stages: IF (instruction fetch), ID (instruction decode), EX (execute), MEM (memory access), WB (write back)</a:t>
            </a:r>
          </a:p>
          <a:p>
            <a:r>
              <a:rPr lang="en-US" dirty="0" smtClean="0"/>
              <a:t>Think of computer pipelines as the equivalence of the assembly line. Due to there use throughput is much higher!!!</a:t>
            </a:r>
            <a:endParaRPr lang="en-US" dirty="0"/>
          </a:p>
        </p:txBody>
      </p:sp>
      <p:pic>
        <p:nvPicPr>
          <p:cNvPr id="4" name="Picture 3"/>
          <p:cNvPicPr>
            <a:picLocks noChangeAspect="1"/>
          </p:cNvPicPr>
          <p:nvPr/>
        </p:nvPicPr>
        <p:blipFill>
          <a:blip r:embed="rId3"/>
          <a:stretch>
            <a:fillRect/>
          </a:stretch>
        </p:blipFill>
        <p:spPr>
          <a:xfrm flipH="1">
            <a:off x="7486650" y="2381249"/>
            <a:ext cx="4388586" cy="2979737"/>
          </a:xfrm>
          <a:prstGeom prst="rect">
            <a:avLst/>
          </a:prstGeom>
        </p:spPr>
      </p:pic>
      <p:sp>
        <p:nvSpPr>
          <p:cNvPr id="5" name="TextBox 4"/>
          <p:cNvSpPr txBox="1"/>
          <p:nvPr/>
        </p:nvSpPr>
        <p:spPr>
          <a:xfrm>
            <a:off x="3579958" y="6408737"/>
            <a:ext cx="5032083" cy="369332"/>
          </a:xfrm>
          <a:prstGeom prst="rect">
            <a:avLst/>
          </a:prstGeom>
          <a:noFill/>
        </p:spPr>
        <p:txBody>
          <a:bodyPr wrap="none" rtlCol="0">
            <a:spAutoFit/>
          </a:bodyPr>
          <a:lstStyle/>
          <a:p>
            <a:r>
              <a:rPr lang="en-US" dirty="0" smtClean="0"/>
              <a:t>https://</a:t>
            </a:r>
            <a:r>
              <a:rPr lang="en-US" dirty="0" err="1" smtClean="0"/>
              <a:t>en.wikipedia.org</a:t>
            </a:r>
            <a:r>
              <a:rPr lang="en-US" dirty="0" smtClean="0"/>
              <a:t>/wiki/</a:t>
            </a:r>
            <a:r>
              <a:rPr lang="en-US" dirty="0" err="1" smtClean="0"/>
              <a:t>Classic_RISC_pipeline</a:t>
            </a:r>
            <a:endParaRPr lang="en-US" dirty="0"/>
          </a:p>
        </p:txBody>
      </p:sp>
    </p:spTree>
    <p:extLst>
      <p:ext uri="{BB962C8B-B14F-4D97-AF65-F5344CB8AC3E}">
        <p14:creationId xmlns:p14="http://schemas.microsoft.com/office/powerpoint/2010/main" val="5913360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Pipeline drawbacks</a:t>
            </a:r>
            <a:endParaRPr lang="en-US" dirty="0"/>
          </a:p>
        </p:txBody>
      </p:sp>
      <p:sp>
        <p:nvSpPr>
          <p:cNvPr id="3" name="Content Placeholder 2"/>
          <p:cNvSpPr>
            <a:spLocks noGrp="1"/>
          </p:cNvSpPr>
          <p:nvPr>
            <p:ph idx="1"/>
          </p:nvPr>
        </p:nvSpPr>
        <p:spPr/>
        <p:txBody>
          <a:bodyPr/>
          <a:lstStyle/>
          <a:p>
            <a:r>
              <a:rPr lang="en-US" dirty="0" smtClean="0"/>
              <a:t>Hazards!!!!!!!!!</a:t>
            </a:r>
          </a:p>
          <a:p>
            <a:endParaRPr lang="en-US" dirty="0"/>
          </a:p>
          <a:p>
            <a:pPr marL="0" indent="0">
              <a:buNone/>
            </a:pPr>
            <a:r>
              <a:rPr lang="en-US" dirty="0" smtClean="0"/>
              <a:t>Example Assembly:</a:t>
            </a:r>
          </a:p>
          <a:p>
            <a:pPr marL="514350" indent="-514350">
              <a:buAutoNum type="arabicPeriod"/>
            </a:pPr>
            <a:r>
              <a:rPr lang="en-US" dirty="0" smtClean="0"/>
              <a:t>Add 1 to R5</a:t>
            </a:r>
          </a:p>
          <a:p>
            <a:pPr marL="514350" indent="-514350">
              <a:buAutoNum type="arabicPeriod"/>
            </a:pPr>
            <a:r>
              <a:rPr lang="en-US" dirty="0" smtClean="0"/>
              <a:t>Copy R5 to R6</a:t>
            </a:r>
            <a:endParaRPr lang="en-US" dirty="0"/>
          </a:p>
        </p:txBody>
      </p:sp>
    </p:spTree>
    <p:extLst>
      <p:ext uri="{BB962C8B-B14F-4D97-AF65-F5344CB8AC3E}">
        <p14:creationId xmlns:p14="http://schemas.microsoft.com/office/powerpoint/2010/main" val="15279052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Superscalar processors</a:t>
            </a:r>
            <a:endParaRPr lang="en-US" dirty="0"/>
          </a:p>
        </p:txBody>
      </p:sp>
      <p:sp>
        <p:nvSpPr>
          <p:cNvPr id="3" name="Content Placeholder 2"/>
          <p:cNvSpPr>
            <a:spLocks noGrp="1"/>
          </p:cNvSpPr>
          <p:nvPr>
            <p:ph idx="1"/>
          </p:nvPr>
        </p:nvSpPr>
        <p:spPr>
          <a:xfrm>
            <a:off x="247650" y="2276992"/>
            <a:ext cx="6477000" cy="4351338"/>
          </a:xfrm>
        </p:spPr>
        <p:txBody>
          <a:bodyPr>
            <a:normAutofit/>
          </a:bodyPr>
          <a:lstStyle/>
          <a:p>
            <a:r>
              <a:rPr lang="en-US" dirty="0" smtClean="0"/>
              <a:t>It is a form of parallelism!</a:t>
            </a:r>
          </a:p>
          <a:p>
            <a:r>
              <a:rPr lang="en-US" dirty="0" smtClean="0"/>
              <a:t>They can execute more than one instruction during a clock cycle by dispatching multiple instructions to different execution units.</a:t>
            </a:r>
          </a:p>
          <a:p>
            <a:r>
              <a:rPr lang="en-US" dirty="0" smtClean="0"/>
              <a:t>Important to realize this is not referring to multi-core processing or software level parallelism but is referring to a single CPU core having multiple pipelines for increased throughput.</a:t>
            </a:r>
          </a:p>
          <a:p>
            <a:r>
              <a:rPr lang="en-US" dirty="0" smtClean="0"/>
              <a:t>Also important to realize that while superscalar CPU is typically also pipelined they are not the same thing.</a:t>
            </a:r>
          </a:p>
          <a:p>
            <a:endParaRPr lang="en-US" dirty="0"/>
          </a:p>
        </p:txBody>
      </p:sp>
      <p:pic>
        <p:nvPicPr>
          <p:cNvPr id="5" name="Picture 4"/>
          <p:cNvPicPr>
            <a:picLocks noChangeAspect="1"/>
          </p:cNvPicPr>
          <p:nvPr/>
        </p:nvPicPr>
        <p:blipFill>
          <a:blip r:embed="rId3"/>
          <a:stretch>
            <a:fillRect/>
          </a:stretch>
        </p:blipFill>
        <p:spPr>
          <a:xfrm>
            <a:off x="6724650" y="2276992"/>
            <a:ext cx="5445963" cy="3181350"/>
          </a:xfrm>
          <a:prstGeom prst="rect">
            <a:avLst/>
          </a:prstGeom>
        </p:spPr>
      </p:pic>
      <p:sp>
        <p:nvSpPr>
          <p:cNvPr id="6" name="TextBox 5"/>
          <p:cNvSpPr txBox="1"/>
          <p:nvPr/>
        </p:nvSpPr>
        <p:spPr>
          <a:xfrm>
            <a:off x="3486150" y="6443664"/>
            <a:ext cx="5128392" cy="369332"/>
          </a:xfrm>
          <a:prstGeom prst="rect">
            <a:avLst/>
          </a:prstGeom>
          <a:noFill/>
        </p:spPr>
        <p:txBody>
          <a:bodyPr wrap="none" rtlCol="0">
            <a:spAutoFit/>
          </a:bodyPr>
          <a:lstStyle/>
          <a:p>
            <a:r>
              <a:rPr lang="en-US" dirty="0" smtClean="0"/>
              <a:t>https://</a:t>
            </a:r>
            <a:r>
              <a:rPr lang="en-US" dirty="0" err="1" smtClean="0"/>
              <a:t>en.wikipedia.org</a:t>
            </a:r>
            <a:r>
              <a:rPr lang="en-US" dirty="0" smtClean="0"/>
              <a:t>/wiki/</a:t>
            </a:r>
            <a:r>
              <a:rPr lang="en-US" dirty="0" err="1" smtClean="0"/>
              <a:t>Superscalar_processor</a:t>
            </a:r>
            <a:endParaRPr lang="en-US" dirty="0"/>
          </a:p>
        </p:txBody>
      </p:sp>
    </p:spTree>
    <p:extLst>
      <p:ext uri="{BB962C8B-B14F-4D97-AF65-F5344CB8AC3E}">
        <p14:creationId xmlns:p14="http://schemas.microsoft.com/office/powerpoint/2010/main" val="5136780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Out-of-order Execution</a:t>
            </a:r>
            <a:endParaRPr lang="en-US" dirty="0"/>
          </a:p>
        </p:txBody>
      </p:sp>
      <p:sp>
        <p:nvSpPr>
          <p:cNvPr id="3" name="Content Placeholder 2"/>
          <p:cNvSpPr>
            <a:spLocks noGrp="1"/>
          </p:cNvSpPr>
          <p:nvPr>
            <p:ph idx="1"/>
          </p:nvPr>
        </p:nvSpPr>
        <p:spPr>
          <a:xfrm>
            <a:off x="781050" y="2406649"/>
            <a:ext cx="6837218" cy="4351338"/>
          </a:xfrm>
        </p:spPr>
        <p:txBody>
          <a:bodyPr>
            <a:normAutofit/>
          </a:bodyPr>
          <a:lstStyle/>
          <a:p>
            <a:r>
              <a:rPr lang="en-US" dirty="0" smtClean="0"/>
              <a:t>Commonly referred to as dynamic execution</a:t>
            </a:r>
          </a:p>
          <a:p>
            <a:r>
              <a:rPr lang="en-US" dirty="0" smtClean="0"/>
              <a:t>Rather than doing sequential execution of instructions which often times results in stalls do to data dependencies, the processor attempts to reorder some of the operations to execute instructions based on availability (i.e. if an instruction can be executed without any harm and the proceeding instructions aren’t ready yet then rearrange the order of the ops to have that instruction go first).</a:t>
            </a:r>
            <a:endParaRPr lang="en-US" dirty="0"/>
          </a:p>
        </p:txBody>
      </p:sp>
      <p:sp>
        <p:nvSpPr>
          <p:cNvPr id="4" name="TextBox 3"/>
          <p:cNvSpPr txBox="1"/>
          <p:nvPr/>
        </p:nvSpPr>
        <p:spPr>
          <a:xfrm>
            <a:off x="8253820" y="2406649"/>
            <a:ext cx="3325091" cy="2031325"/>
          </a:xfrm>
          <a:prstGeom prst="rect">
            <a:avLst/>
          </a:prstGeom>
          <a:noFill/>
        </p:spPr>
        <p:txBody>
          <a:bodyPr wrap="square" rtlCol="0">
            <a:spAutoFit/>
          </a:bodyPr>
          <a:lstStyle/>
          <a:p>
            <a:r>
              <a:rPr lang="en-US" dirty="0" smtClean="0"/>
              <a:t>Example:</a:t>
            </a:r>
          </a:p>
          <a:p>
            <a:endParaRPr lang="en-US" dirty="0"/>
          </a:p>
          <a:p>
            <a:pPr marL="342900" indent="-342900">
              <a:buAutoNum type="arabicPeriod"/>
            </a:pPr>
            <a:r>
              <a:rPr lang="en-US" dirty="0" smtClean="0"/>
              <a:t>Load R1, 0(R2)</a:t>
            </a:r>
          </a:p>
          <a:p>
            <a:pPr marL="342900" indent="-342900">
              <a:buAutoNum type="arabicPeriod"/>
            </a:pPr>
            <a:r>
              <a:rPr lang="en-US" dirty="0" smtClean="0"/>
              <a:t>Add R2, R1, R3</a:t>
            </a:r>
          </a:p>
          <a:p>
            <a:pPr marL="342900" indent="-342900">
              <a:buAutoNum type="arabicPeriod"/>
            </a:pPr>
            <a:r>
              <a:rPr lang="en-US" dirty="0" smtClean="0"/>
              <a:t>Add R4, R3, R5</a:t>
            </a:r>
          </a:p>
          <a:p>
            <a:pPr marL="342900" indent="-342900">
              <a:buAutoNum type="arabicPeriod"/>
            </a:pPr>
            <a:endParaRPr lang="en-US" dirty="0"/>
          </a:p>
          <a:p>
            <a:pPr marL="342900" indent="-342900">
              <a:buAutoNum type="arabicPeriod"/>
            </a:pPr>
            <a:endParaRPr lang="en-US" dirty="0" smtClean="0"/>
          </a:p>
        </p:txBody>
      </p:sp>
      <p:sp>
        <p:nvSpPr>
          <p:cNvPr id="5" name="TextBox 4"/>
          <p:cNvSpPr txBox="1"/>
          <p:nvPr/>
        </p:nvSpPr>
        <p:spPr>
          <a:xfrm>
            <a:off x="2568303" y="6347958"/>
            <a:ext cx="7055393" cy="369332"/>
          </a:xfrm>
          <a:prstGeom prst="rect">
            <a:avLst/>
          </a:prstGeom>
          <a:noFill/>
        </p:spPr>
        <p:txBody>
          <a:bodyPr wrap="none" rtlCol="0">
            <a:spAutoFit/>
          </a:bodyPr>
          <a:lstStyle/>
          <a:p>
            <a:r>
              <a:rPr lang="en-US" dirty="0" smtClean="0"/>
              <a:t>http://hpca23.cse.tamu.edu/taco/</a:t>
            </a:r>
            <a:r>
              <a:rPr lang="en-US" dirty="0" err="1" smtClean="0"/>
              <a:t>utsa</a:t>
            </a:r>
            <a:r>
              <a:rPr lang="en-US" dirty="0" smtClean="0"/>
              <a:t>-www/cs5513-fall07/lecture5.html</a:t>
            </a:r>
            <a:endParaRPr lang="en-US" dirty="0"/>
          </a:p>
        </p:txBody>
      </p:sp>
    </p:spTree>
    <p:extLst>
      <p:ext uri="{BB962C8B-B14F-4D97-AF65-F5344CB8AC3E}">
        <p14:creationId xmlns:p14="http://schemas.microsoft.com/office/powerpoint/2010/main" val="176494964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1149</TotalTime>
  <Words>1779</Words>
  <Application>Microsoft Macintosh PowerPoint</Application>
  <PresentationFormat>Widescreen</PresentationFormat>
  <Paragraphs>264</Paragraphs>
  <Slides>25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Century Gothic</vt:lpstr>
      <vt:lpstr>Mangal</vt:lpstr>
      <vt:lpstr>Wingdings</vt:lpstr>
      <vt:lpstr>Wingdings 3</vt:lpstr>
      <vt:lpstr>Ion Boardroom</vt:lpstr>
      <vt:lpstr>Processor/Compiler Optimizations: The Road to Faster Applications</vt:lpstr>
      <vt:lpstr>What this talk isn’t about </vt:lpstr>
      <vt:lpstr>Motivations for this Talk</vt:lpstr>
      <vt:lpstr>Processors</vt:lpstr>
      <vt:lpstr>Processor Optimization Topics</vt:lpstr>
      <vt:lpstr>What are Pipelines</vt:lpstr>
      <vt:lpstr>Pipeline drawbacks</vt:lpstr>
      <vt:lpstr>Superscalar processors</vt:lpstr>
      <vt:lpstr>Out-of-order Execution</vt:lpstr>
      <vt:lpstr>Register Renaming</vt:lpstr>
      <vt:lpstr>Branch Prediction</vt:lpstr>
      <vt:lpstr>What is speculative execution</vt:lpstr>
      <vt:lpstr>ILP (Instruction Level Parallelism)</vt:lpstr>
      <vt:lpstr>Compilers</vt:lpstr>
      <vt:lpstr>Compiler Optimization Topics</vt:lpstr>
      <vt:lpstr>A bit about compilers…</vt:lpstr>
      <vt:lpstr>Algebraic simplifications/Constant folding </vt:lpstr>
      <vt:lpstr>Code Hoisting</vt:lpstr>
      <vt:lpstr>Loop Unrolling</vt:lpstr>
      <vt:lpstr>Function inlining</vt:lpstr>
      <vt:lpstr>Dead code elimination</vt:lpstr>
      <vt:lpstr>Global optimizations</vt:lpstr>
      <vt:lpstr>Optimize the following…</vt:lpstr>
      <vt:lpstr>Future of compilers</vt:lpstr>
      <vt:lpstr>Questions?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118</cp:revision>
  <dcterms:created xsi:type="dcterms:W3CDTF">2018-03-20T02:32:46Z</dcterms:created>
  <dcterms:modified xsi:type="dcterms:W3CDTF">2018-03-21T16:49:44Z</dcterms:modified>
</cp:coreProperties>
</file>

<file path=docProps/thumbnail.jpeg>
</file>